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625" r:id="rId2"/>
    <p:sldId id="1679" r:id="rId3"/>
    <p:sldId id="1687" r:id="rId4"/>
    <p:sldId id="1673" r:id="rId5"/>
    <p:sldId id="1684" r:id="rId6"/>
    <p:sldId id="1662" r:id="rId7"/>
    <p:sldId id="1689" r:id="rId8"/>
    <p:sldId id="1691" r:id="rId9"/>
    <p:sldId id="1692" r:id="rId10"/>
    <p:sldId id="1693" r:id="rId11"/>
    <p:sldId id="1694" r:id="rId12"/>
    <p:sldId id="1682" r:id="rId13"/>
    <p:sldId id="1688" r:id="rId14"/>
    <p:sldId id="1685" r:id="rId15"/>
    <p:sldId id="1660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638"/>
    <a:srgbClr val="9DC75A"/>
    <a:srgbClr val="FFD248"/>
    <a:srgbClr val="E2E2E2"/>
    <a:srgbClr val="D56363"/>
    <a:srgbClr val="2E3841"/>
    <a:srgbClr val="2D2D2D"/>
    <a:srgbClr val="F3F3F3"/>
    <a:srgbClr val="E12929"/>
    <a:srgbClr val="DB4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1" autoAdjust="0"/>
    <p:restoredTop sz="95306" autoAdjust="0"/>
  </p:normalViewPr>
  <p:slideViewPr>
    <p:cSldViewPr>
      <p:cViewPr varScale="1">
        <p:scale>
          <a:sx n="162" d="100"/>
          <a:sy n="162" d="100"/>
        </p:scale>
        <p:origin x="71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CDCF-B072-4CC6-B2A3-B1C4F4AE3FFA}" type="datetimeFigureOut">
              <a:rPr lang="en-US" smtClean="0"/>
              <a:pPr/>
              <a:t>7/27/20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A0187-CA69-4ACB-9811-75164F281D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81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E9E0-D922-418E-8BFA-E41C87CB1E68}" type="datetimeFigureOut">
              <a:rPr lang="en-US" smtClean="0"/>
              <a:pPr/>
              <a:t>7/27/20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2F9E-D167-4ED3-83EC-AE46EA34B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 do curso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227934"/>
            <a:ext cx="3240360" cy="10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33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&amp;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1000" y="1203598"/>
            <a:ext cx="4191000" cy="3380547"/>
          </a:xfrm>
          <a:custGeom>
            <a:avLst/>
            <a:gdLst>
              <a:gd name="connsiteX0" fmla="*/ 0 w 4191000"/>
              <a:gd name="connsiteY0" fmla="*/ 0 h 3380547"/>
              <a:gd name="connsiteX1" fmla="*/ 4191000 w 4191000"/>
              <a:gd name="connsiteY1" fmla="*/ 0 h 3380547"/>
              <a:gd name="connsiteX2" fmla="*/ 4191000 w 4191000"/>
              <a:gd name="connsiteY2" fmla="*/ 3380547 h 3380547"/>
              <a:gd name="connsiteX3" fmla="*/ 0 w 4191000"/>
              <a:gd name="connsiteY3" fmla="*/ 3380547 h 338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0" h="3380547">
                <a:moveTo>
                  <a:pt x="0" y="0"/>
                </a:moveTo>
                <a:lnTo>
                  <a:pt x="4191000" y="0"/>
                </a:lnTo>
                <a:lnTo>
                  <a:pt x="4191000" y="3380547"/>
                </a:lnTo>
                <a:lnTo>
                  <a:pt x="0" y="3380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89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Image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558363" y="1203598"/>
            <a:ext cx="4191000" cy="3380547"/>
          </a:xfrm>
          <a:custGeom>
            <a:avLst/>
            <a:gdLst>
              <a:gd name="connsiteX0" fmla="*/ 0 w 4191000"/>
              <a:gd name="connsiteY0" fmla="*/ 0 h 3380547"/>
              <a:gd name="connsiteX1" fmla="*/ 4191000 w 4191000"/>
              <a:gd name="connsiteY1" fmla="*/ 0 h 3380547"/>
              <a:gd name="connsiteX2" fmla="*/ 4191000 w 4191000"/>
              <a:gd name="connsiteY2" fmla="*/ 3380547 h 3380547"/>
              <a:gd name="connsiteX3" fmla="*/ 0 w 4191000"/>
              <a:gd name="connsiteY3" fmla="*/ 3380547 h 338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0" h="3380547">
                <a:moveTo>
                  <a:pt x="0" y="0"/>
                </a:moveTo>
                <a:lnTo>
                  <a:pt x="4191000" y="0"/>
                </a:lnTo>
                <a:lnTo>
                  <a:pt x="4191000" y="3380547"/>
                </a:lnTo>
                <a:lnTo>
                  <a:pt x="0" y="33805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5582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613875" y="1851670"/>
            <a:ext cx="5043572" cy="2770774"/>
          </a:xfrm>
          <a:custGeom>
            <a:avLst/>
            <a:gdLst>
              <a:gd name="connsiteX0" fmla="*/ 0 w 5043572"/>
              <a:gd name="connsiteY0" fmla="*/ 0 h 2770774"/>
              <a:gd name="connsiteX1" fmla="*/ 5043572 w 5043572"/>
              <a:gd name="connsiteY1" fmla="*/ 0 h 2770774"/>
              <a:gd name="connsiteX2" fmla="*/ 5043572 w 5043572"/>
              <a:gd name="connsiteY2" fmla="*/ 2724391 h 2770774"/>
              <a:gd name="connsiteX3" fmla="*/ 4997189 w 5043572"/>
              <a:gd name="connsiteY3" fmla="*/ 2770774 h 2770774"/>
              <a:gd name="connsiteX4" fmla="*/ 46383 w 5043572"/>
              <a:gd name="connsiteY4" fmla="*/ 2770774 h 2770774"/>
              <a:gd name="connsiteX5" fmla="*/ 0 w 5043572"/>
              <a:gd name="connsiteY5" fmla="*/ 2724391 h 277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3572" h="2770774">
                <a:moveTo>
                  <a:pt x="0" y="0"/>
                </a:moveTo>
                <a:lnTo>
                  <a:pt x="5043572" y="0"/>
                </a:lnTo>
                <a:lnTo>
                  <a:pt x="5043572" y="2724391"/>
                </a:lnTo>
                <a:cubicBezTo>
                  <a:pt x="5043572" y="2750008"/>
                  <a:pt x="5022806" y="2770774"/>
                  <a:pt x="4997189" y="2770774"/>
                </a:cubicBezTo>
                <a:lnTo>
                  <a:pt x="46383" y="2770774"/>
                </a:lnTo>
                <a:cubicBezTo>
                  <a:pt x="20766" y="2770774"/>
                  <a:pt x="0" y="2750008"/>
                  <a:pt x="0" y="27243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3536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4160674" y="1275606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lIns="0" tIns="0" rIns="0" bIns="365760" anchor="b">
            <a:noAutofit/>
          </a:bodyPr>
          <a:lstStyle>
            <a:lvl1pPr algn="ctr" rtl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998737" y="3119486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lIns="0" tIns="0" rIns="0" bIns="365760" anchor="b">
            <a:noAutofit/>
          </a:bodyPr>
          <a:lstStyle>
            <a:lvl1pPr algn="ctr" rtl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7322610" y="3119486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lIns="0" tIns="0" rIns="0" bIns="365760" anchor="b">
            <a:noAutofit/>
          </a:bodyPr>
          <a:lstStyle>
            <a:lvl1pPr algn="ctr" rtl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640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3 Image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4160674" y="3115453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lIns="0" tIns="0" rIns="0" bIns="365760" anchor="b">
            <a:noAutofit/>
          </a:bodyPr>
          <a:lstStyle>
            <a:lvl1pPr algn="ctr" rtl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998737" y="1275606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lIns="0" tIns="0" rIns="0" bIns="365760" anchor="b">
            <a:noAutofit/>
          </a:bodyPr>
          <a:lstStyle>
            <a:lvl1pPr algn="ctr" rtl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7322610" y="1286980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wrap="square" lIns="0" tIns="0" rIns="0" bIns="365760" anchor="b">
            <a:noAutofit/>
          </a:bodyPr>
          <a:lstStyle>
            <a:lvl1pPr algn="ctr" rtl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7806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3 Imagens Quadr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31682" y="1400175"/>
            <a:ext cx="2667000" cy="20574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0" rIns="0" bIns="18288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381000" y="1400175"/>
            <a:ext cx="2667000" cy="20574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0" rIns="0" bIns="18288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6082363" y="1400175"/>
            <a:ext cx="2667000" cy="20574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0" rIns="0" bIns="18288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473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6 Imagens Quadr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38500" y="1203598"/>
            <a:ext cx="2667000" cy="15811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0" rIns="0" bIns="18288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381000" y="1203598"/>
            <a:ext cx="2667000" cy="15811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0" rIns="0" bIns="18288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6082363" y="1203598"/>
            <a:ext cx="2667000" cy="15811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0" rIns="0" bIns="18288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0" y="3003822"/>
            <a:ext cx="2667000" cy="15811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0" rIns="0" bIns="18288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3003822"/>
            <a:ext cx="2667000" cy="15811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0" rIns="0" bIns="18288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082363" y="3003822"/>
            <a:ext cx="2667000" cy="15811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0" rIns="0" bIns="18288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3554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4 Imagens Quadr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 hasCustomPrompt="1"/>
          </p:nvPr>
        </p:nvSpPr>
        <p:spPr>
          <a:xfrm>
            <a:off x="387819" y="1203598"/>
            <a:ext cx="2092091" cy="1702341"/>
          </a:xfrm>
          <a:custGeom>
            <a:avLst/>
            <a:gdLst>
              <a:gd name="connsiteX0" fmla="*/ 0 w 2092091"/>
              <a:gd name="connsiteY0" fmla="*/ 0 h 1702341"/>
              <a:gd name="connsiteX1" fmla="*/ 2092091 w 2092091"/>
              <a:gd name="connsiteY1" fmla="*/ 0 h 1702341"/>
              <a:gd name="connsiteX2" fmla="*/ 2092091 w 2092091"/>
              <a:gd name="connsiteY2" fmla="*/ 1702341 h 1702341"/>
              <a:gd name="connsiteX3" fmla="*/ 0 w 2092091"/>
              <a:gd name="connsiteY3" fmla="*/ 1702341 h 170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091" h="1702341">
                <a:moveTo>
                  <a:pt x="0" y="0"/>
                </a:moveTo>
                <a:lnTo>
                  <a:pt x="2092091" y="0"/>
                </a:lnTo>
                <a:lnTo>
                  <a:pt x="2092091" y="1702341"/>
                </a:lnTo>
                <a:lnTo>
                  <a:pt x="0" y="17023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 hasCustomPrompt="1"/>
          </p:nvPr>
        </p:nvSpPr>
        <p:spPr>
          <a:xfrm>
            <a:off x="2479910" y="2905939"/>
            <a:ext cx="2092091" cy="1702341"/>
          </a:xfrm>
          <a:custGeom>
            <a:avLst/>
            <a:gdLst>
              <a:gd name="connsiteX0" fmla="*/ 0 w 2092091"/>
              <a:gd name="connsiteY0" fmla="*/ 0 h 1702341"/>
              <a:gd name="connsiteX1" fmla="*/ 2092091 w 2092091"/>
              <a:gd name="connsiteY1" fmla="*/ 0 h 1702341"/>
              <a:gd name="connsiteX2" fmla="*/ 2092091 w 2092091"/>
              <a:gd name="connsiteY2" fmla="*/ 1702341 h 1702341"/>
              <a:gd name="connsiteX3" fmla="*/ 0 w 2092091"/>
              <a:gd name="connsiteY3" fmla="*/ 1702341 h 170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091" h="1702341">
                <a:moveTo>
                  <a:pt x="0" y="0"/>
                </a:moveTo>
                <a:lnTo>
                  <a:pt x="2092091" y="0"/>
                </a:lnTo>
                <a:lnTo>
                  <a:pt x="2092091" y="1702341"/>
                </a:lnTo>
                <a:lnTo>
                  <a:pt x="0" y="17023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 hasCustomPrompt="1"/>
          </p:nvPr>
        </p:nvSpPr>
        <p:spPr>
          <a:xfrm>
            <a:off x="6664091" y="2905939"/>
            <a:ext cx="2092091" cy="1702341"/>
          </a:xfrm>
          <a:custGeom>
            <a:avLst/>
            <a:gdLst>
              <a:gd name="connsiteX0" fmla="*/ 0 w 2092091"/>
              <a:gd name="connsiteY0" fmla="*/ 0 h 1702341"/>
              <a:gd name="connsiteX1" fmla="*/ 2092091 w 2092091"/>
              <a:gd name="connsiteY1" fmla="*/ 0 h 1702341"/>
              <a:gd name="connsiteX2" fmla="*/ 2092091 w 2092091"/>
              <a:gd name="connsiteY2" fmla="*/ 1702341 h 1702341"/>
              <a:gd name="connsiteX3" fmla="*/ 0 w 2092091"/>
              <a:gd name="connsiteY3" fmla="*/ 1702341 h 170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091" h="1702341">
                <a:moveTo>
                  <a:pt x="0" y="0"/>
                </a:moveTo>
                <a:lnTo>
                  <a:pt x="2092091" y="0"/>
                </a:lnTo>
                <a:lnTo>
                  <a:pt x="2092091" y="1702341"/>
                </a:lnTo>
                <a:lnTo>
                  <a:pt x="0" y="17023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1203598"/>
            <a:ext cx="2092091" cy="1702341"/>
          </a:xfrm>
          <a:custGeom>
            <a:avLst/>
            <a:gdLst>
              <a:gd name="connsiteX0" fmla="*/ 0 w 2092091"/>
              <a:gd name="connsiteY0" fmla="*/ 0 h 1702341"/>
              <a:gd name="connsiteX1" fmla="*/ 2092091 w 2092091"/>
              <a:gd name="connsiteY1" fmla="*/ 0 h 1702341"/>
              <a:gd name="connsiteX2" fmla="*/ 2092091 w 2092091"/>
              <a:gd name="connsiteY2" fmla="*/ 1702341 h 1702341"/>
              <a:gd name="connsiteX3" fmla="*/ 0 w 2092091"/>
              <a:gd name="connsiteY3" fmla="*/ 1702341 h 170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091" h="1702341">
                <a:moveTo>
                  <a:pt x="0" y="0"/>
                </a:moveTo>
                <a:lnTo>
                  <a:pt x="2092091" y="0"/>
                </a:lnTo>
                <a:lnTo>
                  <a:pt x="2092091" y="1702341"/>
                </a:lnTo>
                <a:lnTo>
                  <a:pt x="0" y="17023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2378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3 Imagens diver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80999" y="1203598"/>
            <a:ext cx="2667001" cy="3381374"/>
          </a:xfrm>
          <a:custGeom>
            <a:avLst/>
            <a:gdLst>
              <a:gd name="connsiteX0" fmla="*/ 0 w 2789454"/>
              <a:gd name="connsiteY0" fmla="*/ 0 h 2057400"/>
              <a:gd name="connsiteX1" fmla="*/ 2789454 w 2789454"/>
              <a:gd name="connsiteY1" fmla="*/ 0 h 2057400"/>
              <a:gd name="connsiteX2" fmla="*/ 2789454 w 2789454"/>
              <a:gd name="connsiteY2" fmla="*/ 2057400 h 2057400"/>
              <a:gd name="connsiteX3" fmla="*/ 0 w 2789454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9454" h="2057400">
                <a:moveTo>
                  <a:pt x="0" y="0"/>
                </a:moveTo>
                <a:lnTo>
                  <a:pt x="2789454" y="0"/>
                </a:lnTo>
                <a:lnTo>
                  <a:pt x="2789454" y="2057400"/>
                </a:lnTo>
                <a:lnTo>
                  <a:pt x="0" y="2057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3219449" y="1203598"/>
            <a:ext cx="2764956" cy="1690687"/>
          </a:xfrm>
          <a:custGeom>
            <a:avLst/>
            <a:gdLst>
              <a:gd name="connsiteX0" fmla="*/ 0 w 2764956"/>
              <a:gd name="connsiteY0" fmla="*/ 0 h 1690687"/>
              <a:gd name="connsiteX1" fmla="*/ 2764956 w 2764956"/>
              <a:gd name="connsiteY1" fmla="*/ 0 h 1690687"/>
              <a:gd name="connsiteX2" fmla="*/ 2764956 w 2764956"/>
              <a:gd name="connsiteY2" fmla="*/ 1690687 h 1690687"/>
              <a:gd name="connsiteX3" fmla="*/ 0 w 2764956"/>
              <a:gd name="connsiteY3" fmla="*/ 1690687 h 16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4956" h="1690687">
                <a:moveTo>
                  <a:pt x="0" y="0"/>
                </a:moveTo>
                <a:lnTo>
                  <a:pt x="2764956" y="0"/>
                </a:lnTo>
                <a:lnTo>
                  <a:pt x="2764956" y="1690687"/>
                </a:lnTo>
                <a:lnTo>
                  <a:pt x="0" y="16906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5984405" y="2894285"/>
            <a:ext cx="2764956" cy="1690687"/>
          </a:xfrm>
          <a:custGeom>
            <a:avLst/>
            <a:gdLst>
              <a:gd name="connsiteX0" fmla="*/ 0 w 2764956"/>
              <a:gd name="connsiteY0" fmla="*/ 0 h 1690687"/>
              <a:gd name="connsiteX1" fmla="*/ 2764956 w 2764956"/>
              <a:gd name="connsiteY1" fmla="*/ 0 h 1690687"/>
              <a:gd name="connsiteX2" fmla="*/ 2764956 w 2764956"/>
              <a:gd name="connsiteY2" fmla="*/ 1690687 h 1690687"/>
              <a:gd name="connsiteX3" fmla="*/ 0 w 2764956"/>
              <a:gd name="connsiteY3" fmla="*/ 1690687 h 16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4956" h="1690687">
                <a:moveTo>
                  <a:pt x="0" y="0"/>
                </a:moveTo>
                <a:lnTo>
                  <a:pt x="2764956" y="0"/>
                </a:lnTo>
                <a:lnTo>
                  <a:pt x="2764956" y="1690687"/>
                </a:lnTo>
                <a:lnTo>
                  <a:pt x="0" y="16906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9675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791681" y="2002098"/>
            <a:ext cx="3220624" cy="1986847"/>
          </a:xfrm>
          <a:custGeom>
            <a:avLst/>
            <a:gdLst>
              <a:gd name="connsiteX0" fmla="*/ 0 w 3220624"/>
              <a:gd name="connsiteY0" fmla="*/ 0 h 1986847"/>
              <a:gd name="connsiteX1" fmla="*/ 3220624 w 3220624"/>
              <a:gd name="connsiteY1" fmla="*/ 0 h 1986847"/>
              <a:gd name="connsiteX2" fmla="*/ 3220624 w 3220624"/>
              <a:gd name="connsiteY2" fmla="*/ 1986847 h 1986847"/>
              <a:gd name="connsiteX3" fmla="*/ 0 w 3220624"/>
              <a:gd name="connsiteY3" fmla="*/ 1986847 h 198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624" h="1986847">
                <a:moveTo>
                  <a:pt x="0" y="0"/>
                </a:moveTo>
                <a:lnTo>
                  <a:pt x="3220624" y="0"/>
                </a:lnTo>
                <a:lnTo>
                  <a:pt x="3220624" y="1986847"/>
                </a:lnTo>
                <a:lnTo>
                  <a:pt x="0" y="19868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84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03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1541" y="1905752"/>
            <a:ext cx="3471618" cy="1957377"/>
          </a:xfrm>
          <a:custGeom>
            <a:avLst/>
            <a:gdLst>
              <a:gd name="connsiteX0" fmla="*/ 0 w 3471618"/>
              <a:gd name="connsiteY0" fmla="*/ 0 h 1957377"/>
              <a:gd name="connsiteX1" fmla="*/ 3471618 w 3471618"/>
              <a:gd name="connsiteY1" fmla="*/ 0 h 1957377"/>
              <a:gd name="connsiteX2" fmla="*/ 3471618 w 3471618"/>
              <a:gd name="connsiteY2" fmla="*/ 1957377 h 1957377"/>
              <a:gd name="connsiteX3" fmla="*/ 0 w 3471618"/>
              <a:gd name="connsiteY3" fmla="*/ 1957377 h 195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618" h="1957377">
                <a:moveTo>
                  <a:pt x="0" y="0"/>
                </a:moveTo>
                <a:lnTo>
                  <a:pt x="3471618" y="0"/>
                </a:lnTo>
                <a:lnTo>
                  <a:pt x="3471618" y="1957377"/>
                </a:lnTo>
                <a:lnTo>
                  <a:pt x="0" y="1957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971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Image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3806771" y="1916179"/>
            <a:ext cx="1531687" cy="2515552"/>
          </a:xfrm>
          <a:custGeom>
            <a:avLst/>
            <a:gdLst>
              <a:gd name="connsiteX0" fmla="*/ 1531687 w 1531687"/>
              <a:gd name="connsiteY0" fmla="*/ 0 h 2515552"/>
              <a:gd name="connsiteX1" fmla="*/ 1531687 w 1531687"/>
              <a:gd name="connsiteY1" fmla="*/ 2515552 h 2515552"/>
              <a:gd name="connsiteX2" fmla="*/ 0 w 1531687"/>
              <a:gd name="connsiteY2" fmla="*/ 2515552 h 2515552"/>
              <a:gd name="connsiteX3" fmla="*/ 0 w 1531687"/>
              <a:gd name="connsiteY3" fmla="*/ 2457 h 251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1687" h="2515552">
                <a:moveTo>
                  <a:pt x="1531687" y="0"/>
                </a:moveTo>
                <a:lnTo>
                  <a:pt x="1531687" y="2515552"/>
                </a:lnTo>
                <a:lnTo>
                  <a:pt x="0" y="2515552"/>
                </a:lnTo>
                <a:lnTo>
                  <a:pt x="0" y="24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2879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1/2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647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9311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1/3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3809998" cy="5143500"/>
          </a:xfrm>
          <a:custGeom>
            <a:avLst/>
            <a:gdLst>
              <a:gd name="connsiteX0" fmla="*/ 0 w 1830631"/>
              <a:gd name="connsiteY0" fmla="*/ 0 h 5143500"/>
              <a:gd name="connsiteX1" fmla="*/ 1830631 w 1830631"/>
              <a:gd name="connsiteY1" fmla="*/ 0 h 5143500"/>
              <a:gd name="connsiteX2" fmla="*/ 1830631 w 1830631"/>
              <a:gd name="connsiteY2" fmla="*/ 5143500 h 5143500"/>
              <a:gd name="connsiteX3" fmla="*/ 0 w 1830631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0631" h="5143500">
                <a:moveTo>
                  <a:pt x="0" y="0"/>
                </a:moveTo>
                <a:lnTo>
                  <a:pt x="1830631" y="0"/>
                </a:lnTo>
                <a:lnTo>
                  <a:pt x="1830631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bIns="457200" anchor="b">
            <a:noAutofit/>
          </a:bodyPr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59322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&amp; Imagem 1/2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4177363" y="0"/>
            <a:ext cx="4572000" cy="5143500"/>
          </a:xfrm>
          <a:custGeom>
            <a:avLst/>
            <a:gdLst>
              <a:gd name="connsiteX0" fmla="*/ 0 w 1830631"/>
              <a:gd name="connsiteY0" fmla="*/ 0 h 5143500"/>
              <a:gd name="connsiteX1" fmla="*/ 1830631 w 1830631"/>
              <a:gd name="connsiteY1" fmla="*/ 0 h 5143500"/>
              <a:gd name="connsiteX2" fmla="*/ 1830631 w 1830631"/>
              <a:gd name="connsiteY2" fmla="*/ 5143500 h 5143500"/>
              <a:gd name="connsiteX3" fmla="*/ 0 w 1830631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0631" h="5143500">
                <a:moveTo>
                  <a:pt x="0" y="0"/>
                </a:moveTo>
                <a:lnTo>
                  <a:pt x="1830631" y="0"/>
                </a:lnTo>
                <a:lnTo>
                  <a:pt x="1830631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bIns="457200" anchor="b">
            <a:noAutofit/>
          </a:bodyPr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8626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&amp; Imagem 1/2 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0883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&amp; Image G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6038"/>
            <a:ext cx="9144000" cy="3757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89709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&amp; Image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3105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5800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&amp; Image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6350"/>
            <a:ext cx="9144000" cy="2209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5486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1312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&amp; Imagens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29" hasCustomPrompt="1"/>
          </p:nvPr>
        </p:nvSpPr>
        <p:spPr>
          <a:xfrm>
            <a:off x="708015" y="1327149"/>
            <a:ext cx="1212450" cy="1212450"/>
          </a:xfrm>
          <a:custGeom>
            <a:avLst/>
            <a:gdLst>
              <a:gd name="connsiteX0" fmla="*/ 606225 w 1212450"/>
              <a:gd name="connsiteY0" fmla="*/ 0 h 1212450"/>
              <a:gd name="connsiteX1" fmla="*/ 1212450 w 1212450"/>
              <a:gd name="connsiteY1" fmla="*/ 606225 h 1212450"/>
              <a:gd name="connsiteX2" fmla="*/ 606225 w 1212450"/>
              <a:gd name="connsiteY2" fmla="*/ 1212450 h 1212450"/>
              <a:gd name="connsiteX3" fmla="*/ 0 w 1212450"/>
              <a:gd name="connsiteY3" fmla="*/ 606225 h 1212450"/>
              <a:gd name="connsiteX4" fmla="*/ 606225 w 1212450"/>
              <a:gd name="connsiteY4" fmla="*/ 0 h 121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450" h="1212450">
                <a:moveTo>
                  <a:pt x="606225" y="0"/>
                </a:moveTo>
                <a:cubicBezTo>
                  <a:pt x="941034" y="0"/>
                  <a:pt x="1212450" y="271416"/>
                  <a:pt x="1212450" y="606225"/>
                </a:cubicBezTo>
                <a:cubicBezTo>
                  <a:pt x="1212450" y="941034"/>
                  <a:pt x="941034" y="1212450"/>
                  <a:pt x="606225" y="1212450"/>
                </a:cubicBezTo>
                <a:cubicBezTo>
                  <a:pt x="271416" y="1212450"/>
                  <a:pt x="0" y="941034"/>
                  <a:pt x="0" y="606225"/>
                </a:cubicBezTo>
                <a:cubicBezTo>
                  <a:pt x="0" y="271416"/>
                  <a:pt x="271416" y="0"/>
                  <a:pt x="6062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35" hasCustomPrompt="1"/>
          </p:nvPr>
        </p:nvSpPr>
        <p:spPr>
          <a:xfrm>
            <a:off x="708015" y="3146624"/>
            <a:ext cx="1212450" cy="1212450"/>
          </a:xfrm>
          <a:custGeom>
            <a:avLst/>
            <a:gdLst>
              <a:gd name="connsiteX0" fmla="*/ 606225 w 1212450"/>
              <a:gd name="connsiteY0" fmla="*/ 0 h 1212450"/>
              <a:gd name="connsiteX1" fmla="*/ 1212450 w 1212450"/>
              <a:gd name="connsiteY1" fmla="*/ 606225 h 1212450"/>
              <a:gd name="connsiteX2" fmla="*/ 606225 w 1212450"/>
              <a:gd name="connsiteY2" fmla="*/ 1212450 h 1212450"/>
              <a:gd name="connsiteX3" fmla="*/ 0 w 1212450"/>
              <a:gd name="connsiteY3" fmla="*/ 606225 h 1212450"/>
              <a:gd name="connsiteX4" fmla="*/ 606225 w 1212450"/>
              <a:gd name="connsiteY4" fmla="*/ 0 h 121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450" h="1212450">
                <a:moveTo>
                  <a:pt x="606225" y="0"/>
                </a:moveTo>
                <a:cubicBezTo>
                  <a:pt x="941034" y="0"/>
                  <a:pt x="1212450" y="271416"/>
                  <a:pt x="1212450" y="606225"/>
                </a:cubicBezTo>
                <a:cubicBezTo>
                  <a:pt x="1212450" y="941034"/>
                  <a:pt x="941034" y="1212450"/>
                  <a:pt x="606225" y="1212450"/>
                </a:cubicBezTo>
                <a:cubicBezTo>
                  <a:pt x="271416" y="1212450"/>
                  <a:pt x="0" y="941034"/>
                  <a:pt x="0" y="606225"/>
                </a:cubicBezTo>
                <a:cubicBezTo>
                  <a:pt x="0" y="271416"/>
                  <a:pt x="271416" y="0"/>
                  <a:pt x="6062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39" hasCustomPrompt="1"/>
          </p:nvPr>
        </p:nvSpPr>
        <p:spPr>
          <a:xfrm>
            <a:off x="3957477" y="1327149"/>
            <a:ext cx="1212450" cy="1212450"/>
          </a:xfrm>
          <a:custGeom>
            <a:avLst/>
            <a:gdLst>
              <a:gd name="connsiteX0" fmla="*/ 606225 w 1212450"/>
              <a:gd name="connsiteY0" fmla="*/ 0 h 1212450"/>
              <a:gd name="connsiteX1" fmla="*/ 1212450 w 1212450"/>
              <a:gd name="connsiteY1" fmla="*/ 606225 h 1212450"/>
              <a:gd name="connsiteX2" fmla="*/ 606225 w 1212450"/>
              <a:gd name="connsiteY2" fmla="*/ 1212450 h 1212450"/>
              <a:gd name="connsiteX3" fmla="*/ 0 w 1212450"/>
              <a:gd name="connsiteY3" fmla="*/ 606225 h 1212450"/>
              <a:gd name="connsiteX4" fmla="*/ 606225 w 1212450"/>
              <a:gd name="connsiteY4" fmla="*/ 0 h 121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450" h="1212450">
                <a:moveTo>
                  <a:pt x="606225" y="0"/>
                </a:moveTo>
                <a:cubicBezTo>
                  <a:pt x="941034" y="0"/>
                  <a:pt x="1212450" y="271416"/>
                  <a:pt x="1212450" y="606225"/>
                </a:cubicBezTo>
                <a:cubicBezTo>
                  <a:pt x="1212450" y="941034"/>
                  <a:pt x="941034" y="1212450"/>
                  <a:pt x="606225" y="1212450"/>
                </a:cubicBezTo>
                <a:cubicBezTo>
                  <a:pt x="271416" y="1212450"/>
                  <a:pt x="0" y="941034"/>
                  <a:pt x="0" y="606225"/>
                </a:cubicBezTo>
                <a:cubicBezTo>
                  <a:pt x="0" y="271416"/>
                  <a:pt x="271416" y="0"/>
                  <a:pt x="6062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40" hasCustomPrompt="1"/>
          </p:nvPr>
        </p:nvSpPr>
        <p:spPr>
          <a:xfrm>
            <a:off x="7206938" y="1327149"/>
            <a:ext cx="1212450" cy="1212450"/>
          </a:xfrm>
          <a:custGeom>
            <a:avLst/>
            <a:gdLst>
              <a:gd name="connsiteX0" fmla="*/ 606225 w 1212450"/>
              <a:gd name="connsiteY0" fmla="*/ 0 h 1212450"/>
              <a:gd name="connsiteX1" fmla="*/ 1212450 w 1212450"/>
              <a:gd name="connsiteY1" fmla="*/ 606225 h 1212450"/>
              <a:gd name="connsiteX2" fmla="*/ 606225 w 1212450"/>
              <a:gd name="connsiteY2" fmla="*/ 1212450 h 1212450"/>
              <a:gd name="connsiteX3" fmla="*/ 0 w 1212450"/>
              <a:gd name="connsiteY3" fmla="*/ 606225 h 1212450"/>
              <a:gd name="connsiteX4" fmla="*/ 606225 w 1212450"/>
              <a:gd name="connsiteY4" fmla="*/ 0 h 121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450" h="1212450">
                <a:moveTo>
                  <a:pt x="606225" y="0"/>
                </a:moveTo>
                <a:cubicBezTo>
                  <a:pt x="941034" y="0"/>
                  <a:pt x="1212450" y="271416"/>
                  <a:pt x="1212450" y="606225"/>
                </a:cubicBezTo>
                <a:cubicBezTo>
                  <a:pt x="1212450" y="941034"/>
                  <a:pt x="941034" y="1212450"/>
                  <a:pt x="606225" y="1212450"/>
                </a:cubicBezTo>
                <a:cubicBezTo>
                  <a:pt x="271416" y="1212450"/>
                  <a:pt x="0" y="941034"/>
                  <a:pt x="0" y="606225"/>
                </a:cubicBezTo>
                <a:cubicBezTo>
                  <a:pt x="0" y="271416"/>
                  <a:pt x="271416" y="0"/>
                  <a:pt x="6062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41" hasCustomPrompt="1"/>
          </p:nvPr>
        </p:nvSpPr>
        <p:spPr>
          <a:xfrm>
            <a:off x="7206938" y="3146624"/>
            <a:ext cx="1212450" cy="1212450"/>
          </a:xfrm>
          <a:custGeom>
            <a:avLst/>
            <a:gdLst>
              <a:gd name="connsiteX0" fmla="*/ 606225 w 1212450"/>
              <a:gd name="connsiteY0" fmla="*/ 0 h 1212450"/>
              <a:gd name="connsiteX1" fmla="*/ 1212450 w 1212450"/>
              <a:gd name="connsiteY1" fmla="*/ 606225 h 1212450"/>
              <a:gd name="connsiteX2" fmla="*/ 606225 w 1212450"/>
              <a:gd name="connsiteY2" fmla="*/ 1212450 h 1212450"/>
              <a:gd name="connsiteX3" fmla="*/ 0 w 1212450"/>
              <a:gd name="connsiteY3" fmla="*/ 606225 h 1212450"/>
              <a:gd name="connsiteX4" fmla="*/ 606225 w 1212450"/>
              <a:gd name="connsiteY4" fmla="*/ 0 h 121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450" h="1212450">
                <a:moveTo>
                  <a:pt x="606225" y="0"/>
                </a:moveTo>
                <a:cubicBezTo>
                  <a:pt x="941034" y="0"/>
                  <a:pt x="1212450" y="271416"/>
                  <a:pt x="1212450" y="606225"/>
                </a:cubicBezTo>
                <a:cubicBezTo>
                  <a:pt x="1212450" y="941034"/>
                  <a:pt x="941034" y="1212450"/>
                  <a:pt x="606225" y="1212450"/>
                </a:cubicBezTo>
                <a:cubicBezTo>
                  <a:pt x="271416" y="1212450"/>
                  <a:pt x="0" y="941034"/>
                  <a:pt x="0" y="606225"/>
                </a:cubicBezTo>
                <a:cubicBezTo>
                  <a:pt x="0" y="271416"/>
                  <a:pt x="271416" y="0"/>
                  <a:pt x="6062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42" hasCustomPrompt="1"/>
          </p:nvPr>
        </p:nvSpPr>
        <p:spPr>
          <a:xfrm>
            <a:off x="3957477" y="3146624"/>
            <a:ext cx="1212450" cy="1212450"/>
          </a:xfrm>
          <a:custGeom>
            <a:avLst/>
            <a:gdLst>
              <a:gd name="connsiteX0" fmla="*/ 606225 w 1212450"/>
              <a:gd name="connsiteY0" fmla="*/ 0 h 1212450"/>
              <a:gd name="connsiteX1" fmla="*/ 1212450 w 1212450"/>
              <a:gd name="connsiteY1" fmla="*/ 606225 h 1212450"/>
              <a:gd name="connsiteX2" fmla="*/ 606225 w 1212450"/>
              <a:gd name="connsiteY2" fmla="*/ 1212450 h 1212450"/>
              <a:gd name="connsiteX3" fmla="*/ 0 w 1212450"/>
              <a:gd name="connsiteY3" fmla="*/ 606225 h 1212450"/>
              <a:gd name="connsiteX4" fmla="*/ 606225 w 1212450"/>
              <a:gd name="connsiteY4" fmla="*/ 0 h 121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450" h="1212450">
                <a:moveTo>
                  <a:pt x="606225" y="0"/>
                </a:moveTo>
                <a:cubicBezTo>
                  <a:pt x="941034" y="0"/>
                  <a:pt x="1212450" y="271416"/>
                  <a:pt x="1212450" y="606225"/>
                </a:cubicBezTo>
                <a:cubicBezTo>
                  <a:pt x="1212450" y="941034"/>
                  <a:pt x="941034" y="1212450"/>
                  <a:pt x="606225" y="1212450"/>
                </a:cubicBezTo>
                <a:cubicBezTo>
                  <a:pt x="271416" y="1212450"/>
                  <a:pt x="0" y="941034"/>
                  <a:pt x="0" y="606225"/>
                </a:cubicBezTo>
                <a:cubicBezTo>
                  <a:pt x="0" y="271416"/>
                  <a:pt x="271416" y="0"/>
                  <a:pt x="6062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970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sz="quarter" idx="10" hasCustomPrompt="1"/>
          </p:nvPr>
        </p:nvSpPr>
        <p:spPr>
          <a:xfrm>
            <a:off x="228600" y="971550"/>
            <a:ext cx="8663880" cy="3733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60363" indent="-174625">
              <a:buClr>
                <a:schemeClr val="accent1"/>
              </a:buClr>
              <a:buFont typeface="Wingdings" charset="2"/>
              <a:buChar char="§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36575" indent="-176213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711200" indent="-174625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896938" indent="-185738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dirty="0"/>
              <a:t>Lorem ipsum, Lorem ipsum, Lorem ipsum, Lorem ipsum, Lorem ipsum, Lorem ipsum, Lorem ipsum, Lorem ipsum, Lorem ipsum, Lorem ipsum, Lorem ipsum, Lorem ipsum,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dirty="0"/>
              <a:t>Lorem ipsum, Lorem ipsum, Lorem ipsum, Lorem ipsum, Lorem ipsum, Lorem ipsum,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dirty="0"/>
              <a:t>Lorem ipsum, Lorem ipsum, Lorem ipsum, Lorem ipsum, Lorem ipsum, Lorem ipsum,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&amp; Imagens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755084" y="1276350"/>
            <a:ext cx="1249474" cy="124947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tIns="0" bIns="182880" anchor="b"/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35" hasCustomPrompt="1"/>
          </p:nvPr>
        </p:nvSpPr>
        <p:spPr>
          <a:xfrm>
            <a:off x="2881768" y="1276350"/>
            <a:ext cx="1249474" cy="124947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tIns="0" bIns="182880" anchor="b"/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9" hasCustomPrompt="1"/>
          </p:nvPr>
        </p:nvSpPr>
        <p:spPr>
          <a:xfrm>
            <a:off x="5008451" y="1276350"/>
            <a:ext cx="1249474" cy="124947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tIns="0" bIns="182880" anchor="b"/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43" hasCustomPrompt="1"/>
          </p:nvPr>
        </p:nvSpPr>
        <p:spPr>
          <a:xfrm>
            <a:off x="7135134" y="1276350"/>
            <a:ext cx="1249474" cy="124947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tIns="0" bIns="182880" anchor="b"/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44" hasCustomPrompt="1"/>
          </p:nvPr>
        </p:nvSpPr>
        <p:spPr>
          <a:xfrm>
            <a:off x="755084" y="3114675"/>
            <a:ext cx="1249474" cy="124947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tIns="0" bIns="182880" anchor="b"/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45" hasCustomPrompt="1"/>
          </p:nvPr>
        </p:nvSpPr>
        <p:spPr>
          <a:xfrm>
            <a:off x="2881768" y="3114675"/>
            <a:ext cx="1249474" cy="124947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tIns="0" bIns="182880" anchor="b"/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46" hasCustomPrompt="1"/>
          </p:nvPr>
        </p:nvSpPr>
        <p:spPr>
          <a:xfrm>
            <a:off x="5008451" y="3114675"/>
            <a:ext cx="1249474" cy="124947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tIns="0" bIns="182880" anchor="b"/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47" hasCustomPrompt="1"/>
          </p:nvPr>
        </p:nvSpPr>
        <p:spPr>
          <a:xfrm>
            <a:off x="7135134" y="3114675"/>
            <a:ext cx="1249474" cy="124947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/>
        </p:spPr>
        <p:txBody>
          <a:bodyPr tIns="0" bIns="182880" anchor="b"/>
          <a:lstStyle>
            <a:lvl1pPr algn="ctr">
              <a:buNone/>
              <a:defRPr sz="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3442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&amp; Dev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/>
          <p:cNvSpPr>
            <a:spLocks noGrp="1"/>
          </p:cNvSpPr>
          <p:nvPr>
            <p:ph type="pic" sz="quarter" idx="11" hasCustomPrompt="1"/>
          </p:nvPr>
        </p:nvSpPr>
        <p:spPr>
          <a:xfrm>
            <a:off x="1442492" y="1512384"/>
            <a:ext cx="3278753" cy="1848634"/>
          </a:xfrm>
          <a:custGeom>
            <a:avLst/>
            <a:gdLst>
              <a:gd name="connsiteX0" fmla="*/ 0 w 3278753"/>
              <a:gd name="connsiteY0" fmla="*/ 0 h 1848634"/>
              <a:gd name="connsiteX1" fmla="*/ 3278753 w 3278753"/>
              <a:gd name="connsiteY1" fmla="*/ 0 h 1848634"/>
              <a:gd name="connsiteX2" fmla="*/ 3278753 w 3278753"/>
              <a:gd name="connsiteY2" fmla="*/ 1848634 h 1848634"/>
              <a:gd name="connsiteX3" fmla="*/ 0 w 3278753"/>
              <a:gd name="connsiteY3" fmla="*/ 1848634 h 184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8753" h="1848634">
                <a:moveTo>
                  <a:pt x="0" y="0"/>
                </a:moveTo>
                <a:lnTo>
                  <a:pt x="3278753" y="0"/>
                </a:lnTo>
                <a:lnTo>
                  <a:pt x="3278753" y="1848634"/>
                </a:lnTo>
                <a:lnTo>
                  <a:pt x="0" y="1848634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5" name="Picture Placeholder 54"/>
          <p:cNvSpPr>
            <a:spLocks noGrp="1"/>
          </p:cNvSpPr>
          <p:nvPr>
            <p:ph type="pic" sz="quarter" idx="13" hasCustomPrompt="1"/>
          </p:nvPr>
        </p:nvSpPr>
        <p:spPr>
          <a:xfrm>
            <a:off x="487350" y="2663042"/>
            <a:ext cx="1110264" cy="1393604"/>
          </a:xfrm>
          <a:custGeom>
            <a:avLst/>
            <a:gdLst>
              <a:gd name="connsiteX0" fmla="*/ 6185 w 1110264"/>
              <a:gd name="connsiteY0" fmla="*/ 0 h 1393604"/>
              <a:gd name="connsiteX1" fmla="*/ 1105110 w 1110264"/>
              <a:gd name="connsiteY1" fmla="*/ 1030 h 1393604"/>
              <a:gd name="connsiteX2" fmla="*/ 1110264 w 1110264"/>
              <a:gd name="connsiteY2" fmla="*/ 7210 h 1393604"/>
              <a:gd name="connsiteX3" fmla="*/ 1110264 w 1110264"/>
              <a:gd name="connsiteY3" fmla="*/ 1388454 h 1393604"/>
              <a:gd name="connsiteX4" fmla="*/ 1104079 w 1110264"/>
              <a:gd name="connsiteY4" fmla="*/ 1393604 h 1393604"/>
              <a:gd name="connsiteX5" fmla="*/ 6185 w 1110264"/>
              <a:gd name="connsiteY5" fmla="*/ 1393604 h 1393604"/>
              <a:gd name="connsiteX6" fmla="*/ 0 w 1110264"/>
              <a:gd name="connsiteY6" fmla="*/ 1387424 h 1393604"/>
              <a:gd name="connsiteX7" fmla="*/ 1031 w 1110264"/>
              <a:gd name="connsiteY7" fmla="*/ 6180 h 1393604"/>
              <a:gd name="connsiteX8" fmla="*/ 6185 w 1110264"/>
              <a:gd name="connsiteY8" fmla="*/ 0 h 139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0264" h="1393604">
                <a:moveTo>
                  <a:pt x="6185" y="0"/>
                </a:moveTo>
                <a:cubicBezTo>
                  <a:pt x="1105110" y="1030"/>
                  <a:pt x="1105110" y="1030"/>
                  <a:pt x="1105110" y="1030"/>
                </a:cubicBezTo>
                <a:cubicBezTo>
                  <a:pt x="1108202" y="1030"/>
                  <a:pt x="1110264" y="3090"/>
                  <a:pt x="1110264" y="7210"/>
                </a:cubicBezTo>
                <a:cubicBezTo>
                  <a:pt x="1110264" y="1388454"/>
                  <a:pt x="1110264" y="1388454"/>
                  <a:pt x="1110264" y="1388454"/>
                </a:cubicBezTo>
                <a:cubicBezTo>
                  <a:pt x="1110264" y="1391544"/>
                  <a:pt x="1107171" y="1393604"/>
                  <a:pt x="1104079" y="1393604"/>
                </a:cubicBezTo>
                <a:cubicBezTo>
                  <a:pt x="6185" y="1393604"/>
                  <a:pt x="6185" y="1393604"/>
                  <a:pt x="6185" y="1393604"/>
                </a:cubicBezTo>
                <a:cubicBezTo>
                  <a:pt x="3093" y="1393604"/>
                  <a:pt x="0" y="1390514"/>
                  <a:pt x="0" y="1387424"/>
                </a:cubicBezTo>
                <a:cubicBezTo>
                  <a:pt x="1031" y="6180"/>
                  <a:pt x="1031" y="6180"/>
                  <a:pt x="1031" y="6180"/>
                </a:cubicBezTo>
                <a:cubicBezTo>
                  <a:pt x="1031" y="3090"/>
                  <a:pt x="3093" y="0"/>
                  <a:pt x="6185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58" name="Picture Placeholder 57"/>
          <p:cNvSpPr>
            <a:spLocks noGrp="1"/>
          </p:cNvSpPr>
          <p:nvPr>
            <p:ph type="pic" sz="quarter" idx="14" hasCustomPrompt="1"/>
          </p:nvPr>
        </p:nvSpPr>
        <p:spPr>
          <a:xfrm>
            <a:off x="1455846" y="3590507"/>
            <a:ext cx="451079" cy="740826"/>
          </a:xfrm>
          <a:custGeom>
            <a:avLst/>
            <a:gdLst>
              <a:gd name="connsiteX0" fmla="*/ 451079 w 451079"/>
              <a:gd name="connsiteY0" fmla="*/ 0 h 740826"/>
              <a:gd name="connsiteX1" fmla="*/ 451079 w 451079"/>
              <a:gd name="connsiteY1" fmla="*/ 740826 h 740826"/>
              <a:gd name="connsiteX2" fmla="*/ 0 w 451079"/>
              <a:gd name="connsiteY2" fmla="*/ 740826 h 740826"/>
              <a:gd name="connsiteX3" fmla="*/ 0 w 451079"/>
              <a:gd name="connsiteY3" fmla="*/ 723 h 74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079" h="740826">
                <a:moveTo>
                  <a:pt x="451079" y="0"/>
                </a:moveTo>
                <a:lnTo>
                  <a:pt x="451079" y="740826"/>
                </a:lnTo>
                <a:lnTo>
                  <a:pt x="0" y="740826"/>
                </a:lnTo>
                <a:lnTo>
                  <a:pt x="0" y="723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2900195" y="2957706"/>
            <a:ext cx="2396169" cy="1478229"/>
          </a:xfrm>
          <a:custGeom>
            <a:avLst/>
            <a:gdLst>
              <a:gd name="connsiteX0" fmla="*/ 0 w 2396169"/>
              <a:gd name="connsiteY0" fmla="*/ 0 h 1478229"/>
              <a:gd name="connsiteX1" fmla="*/ 2396169 w 2396169"/>
              <a:gd name="connsiteY1" fmla="*/ 0 h 1478229"/>
              <a:gd name="connsiteX2" fmla="*/ 2396169 w 2396169"/>
              <a:gd name="connsiteY2" fmla="*/ 1478229 h 1478229"/>
              <a:gd name="connsiteX3" fmla="*/ 0 w 2396169"/>
              <a:gd name="connsiteY3" fmla="*/ 1478229 h 147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169" h="1478229">
                <a:moveTo>
                  <a:pt x="0" y="0"/>
                </a:moveTo>
                <a:lnTo>
                  <a:pt x="2396169" y="0"/>
                </a:lnTo>
                <a:lnTo>
                  <a:pt x="2396169" y="1478229"/>
                </a:lnTo>
                <a:lnTo>
                  <a:pt x="0" y="1478229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8434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&amp; Imagem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502880" y="793907"/>
            <a:ext cx="2814826" cy="3533169"/>
          </a:xfrm>
          <a:custGeom>
            <a:avLst/>
            <a:gdLst>
              <a:gd name="connsiteX0" fmla="*/ 15682 w 2814826"/>
              <a:gd name="connsiteY0" fmla="*/ 0 h 3533169"/>
              <a:gd name="connsiteX1" fmla="*/ 2801758 w 2814826"/>
              <a:gd name="connsiteY1" fmla="*/ 2611 h 3533169"/>
              <a:gd name="connsiteX2" fmla="*/ 2814826 w 2814826"/>
              <a:gd name="connsiteY2" fmla="*/ 18280 h 3533169"/>
              <a:gd name="connsiteX3" fmla="*/ 2814826 w 2814826"/>
              <a:gd name="connsiteY3" fmla="*/ 3520112 h 3533169"/>
              <a:gd name="connsiteX4" fmla="*/ 2799145 w 2814826"/>
              <a:gd name="connsiteY4" fmla="*/ 3533169 h 3533169"/>
              <a:gd name="connsiteX5" fmla="*/ 15682 w 2814826"/>
              <a:gd name="connsiteY5" fmla="*/ 3533169 h 3533169"/>
              <a:gd name="connsiteX6" fmla="*/ 0 w 2814826"/>
              <a:gd name="connsiteY6" fmla="*/ 3517501 h 3533169"/>
              <a:gd name="connsiteX7" fmla="*/ 2614 w 2814826"/>
              <a:gd name="connsiteY7" fmla="*/ 15668 h 3533169"/>
              <a:gd name="connsiteX8" fmla="*/ 15682 w 2814826"/>
              <a:gd name="connsiteY8" fmla="*/ 0 h 3533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4826" h="3533169">
                <a:moveTo>
                  <a:pt x="15682" y="0"/>
                </a:moveTo>
                <a:cubicBezTo>
                  <a:pt x="2801758" y="2611"/>
                  <a:pt x="2801758" y="2611"/>
                  <a:pt x="2801758" y="2611"/>
                </a:cubicBezTo>
                <a:cubicBezTo>
                  <a:pt x="2809599" y="2611"/>
                  <a:pt x="2814826" y="7834"/>
                  <a:pt x="2814826" y="18280"/>
                </a:cubicBezTo>
                <a:cubicBezTo>
                  <a:pt x="2814826" y="3520112"/>
                  <a:pt x="2814826" y="3520112"/>
                  <a:pt x="2814826" y="3520112"/>
                </a:cubicBezTo>
                <a:cubicBezTo>
                  <a:pt x="2814826" y="3527946"/>
                  <a:pt x="2806985" y="3533169"/>
                  <a:pt x="2799145" y="3533169"/>
                </a:cubicBezTo>
                <a:cubicBezTo>
                  <a:pt x="15682" y="3533169"/>
                  <a:pt x="15682" y="3533169"/>
                  <a:pt x="15682" y="3533169"/>
                </a:cubicBezTo>
                <a:cubicBezTo>
                  <a:pt x="7841" y="3533169"/>
                  <a:pt x="0" y="3525335"/>
                  <a:pt x="0" y="3517501"/>
                </a:cubicBezTo>
                <a:cubicBezTo>
                  <a:pt x="2614" y="15668"/>
                  <a:pt x="2614" y="15668"/>
                  <a:pt x="2614" y="15668"/>
                </a:cubicBezTo>
                <a:cubicBezTo>
                  <a:pt x="2614" y="7834"/>
                  <a:pt x="7841" y="0"/>
                  <a:pt x="15682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40289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&amp; Imagem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24" hasCustomPrompt="1"/>
          </p:nvPr>
        </p:nvSpPr>
        <p:spPr>
          <a:xfrm>
            <a:off x="-2209801" y="1059582"/>
            <a:ext cx="6412542" cy="3522841"/>
          </a:xfrm>
          <a:custGeom>
            <a:avLst/>
            <a:gdLst>
              <a:gd name="connsiteX0" fmla="*/ 0 w 6412542"/>
              <a:gd name="connsiteY0" fmla="*/ 0 h 3522841"/>
              <a:gd name="connsiteX1" fmla="*/ 6412542 w 6412542"/>
              <a:gd name="connsiteY1" fmla="*/ 0 h 3522841"/>
              <a:gd name="connsiteX2" fmla="*/ 6412542 w 6412542"/>
              <a:gd name="connsiteY2" fmla="*/ 3463869 h 3522841"/>
              <a:gd name="connsiteX3" fmla="*/ 6353570 w 6412542"/>
              <a:gd name="connsiteY3" fmla="*/ 3522841 h 3522841"/>
              <a:gd name="connsiteX4" fmla="*/ 58972 w 6412542"/>
              <a:gd name="connsiteY4" fmla="*/ 3522841 h 3522841"/>
              <a:gd name="connsiteX5" fmla="*/ 0 w 6412542"/>
              <a:gd name="connsiteY5" fmla="*/ 3463869 h 352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12542" h="3522841">
                <a:moveTo>
                  <a:pt x="0" y="0"/>
                </a:moveTo>
                <a:lnTo>
                  <a:pt x="6412542" y="0"/>
                </a:lnTo>
                <a:lnTo>
                  <a:pt x="6412542" y="3463869"/>
                </a:lnTo>
                <a:cubicBezTo>
                  <a:pt x="6412542" y="3496438"/>
                  <a:pt x="6386139" y="3522841"/>
                  <a:pt x="6353570" y="3522841"/>
                </a:cubicBezTo>
                <a:lnTo>
                  <a:pt x="58972" y="3522841"/>
                </a:lnTo>
                <a:cubicBezTo>
                  <a:pt x="26403" y="3522841"/>
                  <a:pt x="0" y="3496438"/>
                  <a:pt x="0" y="34638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25" hasCustomPrompt="1"/>
          </p:nvPr>
        </p:nvSpPr>
        <p:spPr>
          <a:xfrm>
            <a:off x="3000710" y="1741921"/>
            <a:ext cx="2362200" cy="2362200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bIns="274320" anchor="b">
            <a:noAutofit/>
          </a:bodyPr>
          <a:lstStyle>
            <a:lvl1pPr algn="ct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85755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Imagem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377139" y="1381626"/>
            <a:ext cx="1999651" cy="21807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2516788" y="1381626"/>
            <a:ext cx="1999651" cy="21807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9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4624503" y="1381626"/>
            <a:ext cx="1999651" cy="21807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4" name="Picture Placeholder 7"/>
          <p:cNvSpPr>
            <a:spLocks noGrp="1"/>
          </p:cNvSpPr>
          <p:nvPr>
            <p:ph type="pic" sz="quarter" idx="38" hasCustomPrompt="1"/>
          </p:nvPr>
        </p:nvSpPr>
        <p:spPr>
          <a:xfrm>
            <a:off x="6749713" y="1381626"/>
            <a:ext cx="1999651" cy="21807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lIns="0" tIns="0" rIns="0" bIns="274320" anchor="b"/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104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&amp; Imagem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9" hasCustomPrompt="1"/>
          </p:nvPr>
        </p:nvSpPr>
        <p:spPr>
          <a:xfrm>
            <a:off x="380999" y="1400174"/>
            <a:ext cx="1524000" cy="2209800"/>
          </a:xfrm>
          <a:custGeom>
            <a:avLst/>
            <a:gdLst>
              <a:gd name="connsiteX0" fmla="*/ 0 w 1524000"/>
              <a:gd name="connsiteY0" fmla="*/ 0 h 2209800"/>
              <a:gd name="connsiteX1" fmla="*/ 1524000 w 1524000"/>
              <a:gd name="connsiteY1" fmla="*/ 0 h 2209800"/>
              <a:gd name="connsiteX2" fmla="*/ 1524000 w 1524000"/>
              <a:gd name="connsiteY2" fmla="*/ 2209800 h 2209800"/>
              <a:gd name="connsiteX3" fmla="*/ 0 w 1524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2209800">
                <a:moveTo>
                  <a:pt x="0" y="0"/>
                </a:moveTo>
                <a:lnTo>
                  <a:pt x="1524000" y="0"/>
                </a:lnTo>
                <a:lnTo>
                  <a:pt x="1524000" y="2209800"/>
                </a:lnTo>
                <a:lnTo>
                  <a:pt x="0" y="22098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wrap="square" lIns="0" tIns="0" rIns="0" bIns="27432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20" hasCustomPrompt="1"/>
          </p:nvPr>
        </p:nvSpPr>
        <p:spPr>
          <a:xfrm>
            <a:off x="2099008" y="1400174"/>
            <a:ext cx="1524000" cy="2209800"/>
          </a:xfrm>
          <a:custGeom>
            <a:avLst/>
            <a:gdLst>
              <a:gd name="connsiteX0" fmla="*/ 0 w 1524000"/>
              <a:gd name="connsiteY0" fmla="*/ 0 h 2209800"/>
              <a:gd name="connsiteX1" fmla="*/ 1524000 w 1524000"/>
              <a:gd name="connsiteY1" fmla="*/ 0 h 2209800"/>
              <a:gd name="connsiteX2" fmla="*/ 1524000 w 1524000"/>
              <a:gd name="connsiteY2" fmla="*/ 2209800 h 2209800"/>
              <a:gd name="connsiteX3" fmla="*/ 0 w 1524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2209800">
                <a:moveTo>
                  <a:pt x="0" y="0"/>
                </a:moveTo>
                <a:lnTo>
                  <a:pt x="1524000" y="0"/>
                </a:lnTo>
                <a:lnTo>
                  <a:pt x="1524000" y="2209800"/>
                </a:lnTo>
                <a:lnTo>
                  <a:pt x="0" y="22098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wrap="square" lIns="0" tIns="0" rIns="0" bIns="27432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1" hasCustomPrompt="1"/>
          </p:nvPr>
        </p:nvSpPr>
        <p:spPr>
          <a:xfrm>
            <a:off x="3817017" y="1400174"/>
            <a:ext cx="1524000" cy="2209800"/>
          </a:xfrm>
          <a:custGeom>
            <a:avLst/>
            <a:gdLst>
              <a:gd name="connsiteX0" fmla="*/ 0 w 1524000"/>
              <a:gd name="connsiteY0" fmla="*/ 0 h 2209800"/>
              <a:gd name="connsiteX1" fmla="*/ 1524000 w 1524000"/>
              <a:gd name="connsiteY1" fmla="*/ 0 h 2209800"/>
              <a:gd name="connsiteX2" fmla="*/ 1524000 w 1524000"/>
              <a:gd name="connsiteY2" fmla="*/ 2209800 h 2209800"/>
              <a:gd name="connsiteX3" fmla="*/ 0 w 1524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2209800">
                <a:moveTo>
                  <a:pt x="0" y="0"/>
                </a:moveTo>
                <a:lnTo>
                  <a:pt x="1524000" y="0"/>
                </a:lnTo>
                <a:lnTo>
                  <a:pt x="1524000" y="2209800"/>
                </a:lnTo>
                <a:lnTo>
                  <a:pt x="0" y="22098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wrap="square" lIns="0" tIns="0" rIns="0" bIns="27432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2" hasCustomPrompt="1"/>
          </p:nvPr>
        </p:nvSpPr>
        <p:spPr>
          <a:xfrm>
            <a:off x="5535026" y="1400174"/>
            <a:ext cx="1524000" cy="2209800"/>
          </a:xfrm>
          <a:custGeom>
            <a:avLst/>
            <a:gdLst>
              <a:gd name="connsiteX0" fmla="*/ 0 w 1524000"/>
              <a:gd name="connsiteY0" fmla="*/ 0 h 2209800"/>
              <a:gd name="connsiteX1" fmla="*/ 1524000 w 1524000"/>
              <a:gd name="connsiteY1" fmla="*/ 0 h 2209800"/>
              <a:gd name="connsiteX2" fmla="*/ 1524000 w 1524000"/>
              <a:gd name="connsiteY2" fmla="*/ 2209800 h 2209800"/>
              <a:gd name="connsiteX3" fmla="*/ 0 w 1524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2209800">
                <a:moveTo>
                  <a:pt x="0" y="0"/>
                </a:moveTo>
                <a:lnTo>
                  <a:pt x="1524000" y="0"/>
                </a:lnTo>
                <a:lnTo>
                  <a:pt x="1524000" y="2209800"/>
                </a:lnTo>
                <a:lnTo>
                  <a:pt x="0" y="22098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wrap="square" lIns="0" tIns="0" rIns="0" bIns="27432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3" hasCustomPrompt="1"/>
          </p:nvPr>
        </p:nvSpPr>
        <p:spPr>
          <a:xfrm>
            <a:off x="7253036" y="1400174"/>
            <a:ext cx="1524000" cy="2209800"/>
          </a:xfrm>
          <a:custGeom>
            <a:avLst/>
            <a:gdLst>
              <a:gd name="connsiteX0" fmla="*/ 0 w 1524000"/>
              <a:gd name="connsiteY0" fmla="*/ 0 h 2209800"/>
              <a:gd name="connsiteX1" fmla="*/ 1524000 w 1524000"/>
              <a:gd name="connsiteY1" fmla="*/ 0 h 2209800"/>
              <a:gd name="connsiteX2" fmla="*/ 1524000 w 1524000"/>
              <a:gd name="connsiteY2" fmla="*/ 2209800 h 2209800"/>
              <a:gd name="connsiteX3" fmla="*/ 0 w 1524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2209800">
                <a:moveTo>
                  <a:pt x="0" y="0"/>
                </a:moveTo>
                <a:lnTo>
                  <a:pt x="1524000" y="0"/>
                </a:lnTo>
                <a:lnTo>
                  <a:pt x="1524000" y="2209800"/>
                </a:lnTo>
                <a:lnTo>
                  <a:pt x="0" y="22098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wrap="square" lIns="0" tIns="0" rIns="0" bIns="27432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783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sz="quarter" idx="10"/>
          </p:nvPr>
        </p:nvSpPr>
        <p:spPr>
          <a:xfrm>
            <a:off x="228600" y="971550"/>
            <a:ext cx="8663880" cy="3733800"/>
          </a:xfrm>
          <a:prstGeom prst="rect">
            <a:avLst/>
          </a:prstGeom>
        </p:spPr>
        <p:txBody>
          <a:bodyPr/>
          <a:lstStyle>
            <a:lvl1pPr marL="185738" indent="-185738">
              <a:buClr>
                <a:schemeClr val="accent1"/>
              </a:buClr>
              <a:buFont typeface="Wingdings" charset="2"/>
              <a:buChar char="§"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60363" indent="-174625">
              <a:buClr>
                <a:schemeClr val="accent1"/>
              </a:buClr>
              <a:buFont typeface="Wingdings" charset="2"/>
              <a:buChar char="§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36575" indent="-176213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711200" indent="-174625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896938" indent="-185738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- 2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sz="quarter" idx="10"/>
          </p:nvPr>
        </p:nvSpPr>
        <p:spPr>
          <a:xfrm>
            <a:off x="228600" y="971550"/>
            <a:ext cx="4267200" cy="3733800"/>
          </a:xfrm>
          <a:prstGeom prst="rect">
            <a:avLst/>
          </a:prstGeom>
        </p:spPr>
        <p:txBody>
          <a:bodyPr/>
          <a:lstStyle>
            <a:lvl1pPr marL="185738" indent="-185738">
              <a:buClr>
                <a:schemeClr val="accent1"/>
              </a:buClr>
              <a:buFont typeface="Wingdings" charset="2"/>
              <a:buChar char="§"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60363" indent="-174625">
              <a:buClr>
                <a:schemeClr val="accent1"/>
              </a:buClr>
              <a:buFont typeface="Wingdings" charset="2"/>
              <a:buChar char="§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36575" indent="-176213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711200" indent="-174625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896938" indent="-185738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Master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Espaço Reservado para Conteúdo 9"/>
          <p:cNvSpPr>
            <a:spLocks noGrp="1"/>
          </p:cNvSpPr>
          <p:nvPr>
            <p:ph sz="quarter" idx="13"/>
          </p:nvPr>
        </p:nvSpPr>
        <p:spPr>
          <a:xfrm>
            <a:off x="4553272" y="972000"/>
            <a:ext cx="4267200" cy="3733800"/>
          </a:xfrm>
          <a:prstGeom prst="rect">
            <a:avLst/>
          </a:prstGeom>
        </p:spPr>
        <p:txBody>
          <a:bodyPr/>
          <a:lstStyle>
            <a:lvl1pPr marL="185738" indent="-185738">
              <a:buClr>
                <a:schemeClr val="accent1"/>
              </a:buClr>
              <a:buFont typeface="Wingdings" charset="2"/>
              <a:buChar char="§"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60363" indent="-174625">
              <a:buClr>
                <a:schemeClr val="accent1"/>
              </a:buClr>
              <a:buFont typeface="Wingdings" charset="2"/>
              <a:buChar char="§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36575" indent="-176213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711200" indent="-174625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896938" indent="-185738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Master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- 3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sz="quarter" idx="10"/>
          </p:nvPr>
        </p:nvSpPr>
        <p:spPr>
          <a:xfrm>
            <a:off x="228600" y="971550"/>
            <a:ext cx="2700000" cy="3733800"/>
          </a:xfrm>
          <a:prstGeom prst="rect">
            <a:avLst/>
          </a:prstGeom>
        </p:spPr>
        <p:txBody>
          <a:bodyPr/>
          <a:lstStyle>
            <a:lvl1pPr marL="185738" indent="-185738">
              <a:buClr>
                <a:schemeClr val="accent1"/>
              </a:buClr>
              <a:buFont typeface="Wingdings" charset="2"/>
              <a:buChar char="§"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60363" indent="-174625">
              <a:buClr>
                <a:schemeClr val="accent1"/>
              </a:buClr>
              <a:buFont typeface="Wingdings" charset="2"/>
              <a:buChar char="§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36575" indent="-176213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711200" indent="-174625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896938" indent="-185738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Master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Espaço Reservado para Conteúdo 9"/>
          <p:cNvSpPr>
            <a:spLocks noGrp="1"/>
          </p:cNvSpPr>
          <p:nvPr>
            <p:ph sz="quarter" idx="13"/>
          </p:nvPr>
        </p:nvSpPr>
        <p:spPr>
          <a:xfrm>
            <a:off x="6220383" y="972000"/>
            <a:ext cx="2700000" cy="3733800"/>
          </a:xfrm>
          <a:prstGeom prst="rect">
            <a:avLst/>
          </a:prstGeom>
        </p:spPr>
        <p:txBody>
          <a:bodyPr/>
          <a:lstStyle>
            <a:lvl1pPr marL="185738" indent="-185738">
              <a:buClr>
                <a:schemeClr val="accent1"/>
              </a:buClr>
              <a:buFont typeface="Wingdings" charset="2"/>
              <a:buChar char="§"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60363" indent="-174625">
              <a:buClr>
                <a:schemeClr val="accent1"/>
              </a:buClr>
              <a:buFont typeface="Wingdings" charset="2"/>
              <a:buChar char="§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36575" indent="-176213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711200" indent="-174625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896938" indent="-185738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Espaço Reservado para Conteúdo 9"/>
          <p:cNvSpPr>
            <a:spLocks noGrp="1"/>
          </p:cNvSpPr>
          <p:nvPr>
            <p:ph sz="quarter" idx="14"/>
          </p:nvPr>
        </p:nvSpPr>
        <p:spPr>
          <a:xfrm>
            <a:off x="3224491" y="971550"/>
            <a:ext cx="2700000" cy="3733800"/>
          </a:xfrm>
          <a:prstGeom prst="rect">
            <a:avLst/>
          </a:prstGeom>
        </p:spPr>
        <p:txBody>
          <a:bodyPr/>
          <a:lstStyle>
            <a:lvl1pPr marL="185738" indent="-185738">
              <a:buClr>
                <a:schemeClr val="accent1"/>
              </a:buClr>
              <a:buFont typeface="Wingdings" charset="2"/>
              <a:buChar char="§"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60363" indent="-174625">
              <a:buClr>
                <a:schemeClr val="accent1"/>
              </a:buClr>
              <a:buFont typeface="Wingdings" charset="2"/>
              <a:buChar char="§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36575" indent="-176213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711200" indent="-174625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896938" indent="-185738">
              <a:buClr>
                <a:schemeClr val="accent1"/>
              </a:buClr>
              <a:buFont typeface="Wingdings" charset="2"/>
              <a:buChar char="§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os - 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sz="quarter" idx="10"/>
          </p:nvPr>
        </p:nvSpPr>
        <p:spPr>
          <a:xfrm>
            <a:off x="228600" y="971550"/>
            <a:ext cx="8663880" cy="37338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28638" indent="-342900">
              <a:buClr>
                <a:schemeClr val="accent1"/>
              </a:buClr>
              <a:buFont typeface="+mj-lt"/>
              <a:buAutoNum type="arabicPeriod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703262" indent="-342900">
              <a:buClr>
                <a:schemeClr val="accent1"/>
              </a:buClr>
              <a:buFont typeface="+mj-lt"/>
              <a:buAutoNum type="arabicPeriod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879475" indent="-342900">
              <a:buClr>
                <a:schemeClr val="accent1"/>
              </a:buClr>
              <a:buFont typeface="+mj-lt"/>
              <a:buAutoNum type="arabicPeriod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054100" indent="-342900">
              <a:buClr>
                <a:schemeClr val="accent1"/>
              </a:buClr>
              <a:buFont typeface="+mj-lt"/>
              <a:buAutoNum type="arabicPeriod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56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66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3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27599-A637-B34F-8A06-F2CCD746D122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estilo do título mestre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>
          <a:xfrm>
            <a:off x="304800" y="895350"/>
            <a:ext cx="845820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3" name="Picture 6" descr="C:\Users\flavia.ribeiro\Documents\lit-saint-paul-preto.png"/>
          <p:cNvPicPr>
            <a:picLocks noChangeAspect="1" noChangeArrowheads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811808"/>
            <a:ext cx="1444745" cy="3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3975" r:id="rId2"/>
    <p:sldLayoutId id="2147484200" r:id="rId3"/>
    <p:sldLayoutId id="2147484194" r:id="rId4"/>
    <p:sldLayoutId id="2147484201" r:id="rId5"/>
    <p:sldLayoutId id="2147484202" r:id="rId6"/>
    <p:sldLayoutId id="2147484195" r:id="rId7"/>
    <p:sldLayoutId id="2147483915" r:id="rId8"/>
    <p:sldLayoutId id="2147483959" r:id="rId9"/>
    <p:sldLayoutId id="2147484168" r:id="rId10"/>
    <p:sldLayoutId id="2147484179" r:id="rId11"/>
    <p:sldLayoutId id="2147484181" r:id="rId12"/>
    <p:sldLayoutId id="2147484170" r:id="rId13"/>
    <p:sldLayoutId id="2147484171" r:id="rId14"/>
    <p:sldLayoutId id="2147484096" r:id="rId15"/>
    <p:sldLayoutId id="2147484188" r:id="rId16"/>
    <p:sldLayoutId id="2147484184" r:id="rId17"/>
    <p:sldLayoutId id="2147484122" r:id="rId18"/>
    <p:sldLayoutId id="2147484185" r:id="rId19"/>
    <p:sldLayoutId id="2147484186" r:id="rId20"/>
    <p:sldLayoutId id="2147484187" r:id="rId21"/>
    <p:sldLayoutId id="2147484177" r:id="rId22"/>
    <p:sldLayoutId id="2147484176" r:id="rId23"/>
    <p:sldLayoutId id="2147484175" r:id="rId24"/>
    <p:sldLayoutId id="2147484034" r:id="rId25"/>
    <p:sldLayoutId id="2147484178" r:id="rId26"/>
    <p:sldLayoutId id="2147484169" r:id="rId27"/>
    <p:sldLayoutId id="2147484091" r:id="rId28"/>
    <p:sldLayoutId id="2147484105" r:id="rId29"/>
    <p:sldLayoutId id="2147484106" r:id="rId30"/>
    <p:sldLayoutId id="2147484164" r:id="rId31"/>
    <p:sldLayoutId id="2147484157" r:id="rId32"/>
    <p:sldLayoutId id="2147484182" r:id="rId33"/>
    <p:sldLayoutId id="2147484173" r:id="rId34"/>
    <p:sldLayoutId id="2147484189" r:id="rId3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dx.doi.org/10.18637/jss.v059.i10" TargetMode="External"/><Relationship Id="rId3" Type="http://schemas.openxmlformats.org/officeDocument/2006/relationships/hyperlink" Target="https://doi.org/10.1609/aimag.v17i3.1230" TargetMode="External"/><Relationship Id="rId7" Type="http://schemas.openxmlformats.org/officeDocument/2006/relationships/hyperlink" Target="https://www.jstatsoft.org/v059/i10" TargetMode="External"/><Relationship Id="rId12" Type="http://schemas.openxmlformats.org/officeDocument/2006/relationships/hyperlink" Target="https://github.com/fbarth/ds-saint-paul/blob/master/references/ds_prediction.pdf" TargetMode="External"/><Relationship Id="rId2" Type="http://schemas.openxmlformats.org/officeDocument/2006/relationships/hyperlink" Target="https://pt.wikipedia.org/wiki/Ci%C3%AAncia_de_dado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fbarth/ds-saint-paul/blob/master/references/MachineLearning.pdf" TargetMode="External"/><Relationship Id="rId11" Type="http://schemas.openxmlformats.org/officeDocument/2006/relationships/hyperlink" Target="https://github.com/fbarth/ds-saint-paul/blob/master/references/foundational_ds_ibm.PDF" TargetMode="External"/><Relationship Id="rId5" Type="http://schemas.openxmlformats.org/officeDocument/2006/relationships/hyperlink" Target="http://www.cs.cmu.edu/~tom/pubs/MachineLearning.pdf" TargetMode="External"/><Relationship Id="rId10" Type="http://schemas.openxmlformats.org/officeDocument/2006/relationships/hyperlink" Target="https://skills-academy.mylearnerportal.com/" TargetMode="External"/><Relationship Id="rId4" Type="http://schemas.openxmlformats.org/officeDocument/2006/relationships/hyperlink" Target="https://github.com/fbarth/ds-saint-paul/blob/master/references/fay1996.pdf" TargetMode="External"/><Relationship Id="rId9" Type="http://schemas.openxmlformats.org/officeDocument/2006/relationships/hyperlink" Target="https://github.com/fbarth/ds-saint-paul/blob/master/references/tidy-data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383277" y="420692"/>
            <a:ext cx="4377446" cy="4373558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71800" y="1189009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71800" y="3147814"/>
            <a:ext cx="3528392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Prof. </a:t>
            </a:r>
            <a:r>
              <a:rPr lang="en-US" sz="2800" dirty="0" err="1">
                <a:solidFill>
                  <a:schemeClr val="bg1"/>
                </a:solidFill>
              </a:rPr>
              <a:t>Fabrício</a:t>
            </a:r>
            <a:r>
              <a:rPr lang="en-US" sz="2800" dirty="0">
                <a:solidFill>
                  <a:schemeClr val="bg1"/>
                </a:solidFill>
              </a:rPr>
              <a:t> Barth</a:t>
            </a:r>
          </a:p>
        </p:txBody>
      </p:sp>
    </p:spTree>
    <p:extLst>
      <p:ext uri="{BB962C8B-B14F-4D97-AF65-F5344CB8AC3E}">
        <p14:creationId xmlns:p14="http://schemas.microsoft.com/office/powerpoint/2010/main" val="78869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D38478-A67C-014B-9AB5-3A1151E6AD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71550"/>
            <a:ext cx="8382000" cy="3733800"/>
          </a:xfrm>
        </p:spPr>
        <p:txBody>
          <a:bodyPr>
            <a:normAutofit/>
          </a:bodyPr>
          <a:lstStyle/>
          <a:p>
            <a:r>
              <a:rPr lang="en-BR" dirty="0"/>
              <a:t>Criação de um modelo que determina que determina o preço de imóveis na cidade de São Paulo (modelo preditivo do tipo regressão)</a:t>
            </a:r>
          </a:p>
          <a:p>
            <a:endParaRPr lang="en-BR" dirty="0"/>
          </a:p>
          <a:p>
            <a:r>
              <a:rPr lang="en-BR" dirty="0"/>
              <a:t>Análise de Risco de Crédito (modelo preditivo do tipo classificação)</a:t>
            </a:r>
          </a:p>
          <a:p>
            <a:endParaRPr lang="en-BR" dirty="0"/>
          </a:p>
          <a:p>
            <a:r>
              <a:rPr lang="en-BR" dirty="0"/>
              <a:t>Descobrir segmentos de adolescentes em redes sociais (modelo descritivo do tipo clustering)</a:t>
            </a:r>
          </a:p>
          <a:p>
            <a:endParaRPr lang="en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5800" y="4868864"/>
            <a:ext cx="40386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4868864"/>
            <a:ext cx="5334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B727599-A637-B34F-8A06-F2CCD746D122}" type="slidenum">
              <a:rPr lang="pt-BR" smtClean="0"/>
              <a:pPr>
                <a:spcAft>
                  <a:spcPts val="600"/>
                </a:spcAft>
              </a:pPr>
              <a:t>9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 err="1"/>
              <a:t>Desenvolvendo</a:t>
            </a:r>
            <a:r>
              <a:rPr lang="en-US" sz="2600" dirty="0"/>
              <a:t> </a:t>
            </a:r>
            <a:r>
              <a:rPr lang="en-US" sz="2600" dirty="0" err="1"/>
              <a:t>Modelos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9576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D38478-A67C-014B-9AB5-3A1151E6AD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71550"/>
            <a:ext cx="8382000" cy="3733800"/>
          </a:xfrm>
        </p:spPr>
        <p:txBody>
          <a:bodyPr>
            <a:normAutofit/>
          </a:bodyPr>
          <a:lstStyle/>
          <a:p>
            <a:r>
              <a:rPr lang="en-BR" dirty="0"/>
              <a:t>Ideação e priorização de projetos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5800" y="4868864"/>
            <a:ext cx="40386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4868864"/>
            <a:ext cx="5334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B727599-A637-B34F-8A06-F2CCD746D122}" type="slidenum">
              <a:rPr lang="pt-BR" smtClean="0"/>
              <a:pPr>
                <a:spcAft>
                  <a:spcPts val="600"/>
                </a:spcAft>
              </a:pPr>
              <a:t>10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 err="1"/>
              <a:t>Discussão</a:t>
            </a:r>
            <a:r>
              <a:rPr lang="en-US" sz="2600" dirty="0"/>
              <a:t> </a:t>
            </a:r>
            <a:r>
              <a:rPr lang="en-US" sz="2600" dirty="0" err="1"/>
              <a:t>sobre</a:t>
            </a:r>
            <a:r>
              <a:rPr lang="en-US" sz="2600" dirty="0"/>
              <a:t> Casos de </a:t>
            </a:r>
            <a:r>
              <a:rPr lang="en-US" sz="2600" dirty="0" err="1"/>
              <a:t>Uso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23061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11</a:t>
            </a:fld>
            <a:endParaRPr lang="pt-BR" dirty="0"/>
          </a:p>
        </p:txBody>
      </p:sp>
      <p:pic>
        <p:nvPicPr>
          <p:cNvPr id="13" name="Picture 6" descr="C:\Users\flavia.ribeiro\Documents\lit-saint-paul-pre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811808"/>
            <a:ext cx="1444745" cy="3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-36512" y="3579862"/>
            <a:ext cx="6048000" cy="915862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noFill/>
            <a:miter lim="400000"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7188">
              <a:buClr>
                <a:srgbClr val="000000"/>
              </a:buClr>
              <a:buFont typeface="Arial"/>
              <a:buNone/>
            </a:pPr>
            <a:r>
              <a:rPr lang="en-US" sz="2500" b="0" dirty="0">
                <a:solidFill>
                  <a:schemeClr val="bg1"/>
                </a:solidFill>
                <a:cs typeface="Arial"/>
                <a:sym typeface="Arial"/>
              </a:rPr>
              <a:t>1. </a:t>
            </a:r>
            <a:r>
              <a:rPr lang="en-US" sz="2500" b="0" dirty="0" err="1">
                <a:solidFill>
                  <a:schemeClr val="bg1"/>
                </a:solidFill>
                <a:cs typeface="Arial"/>
                <a:sym typeface="Arial"/>
              </a:rPr>
              <a:t>Principais</a:t>
            </a:r>
            <a:r>
              <a:rPr lang="en-US" sz="2500" b="0" dirty="0">
                <a:solidFill>
                  <a:schemeClr val="bg1"/>
                </a:solidFill>
                <a:cs typeface="Arial"/>
                <a:sym typeface="Arial"/>
              </a:rPr>
              <a:t> </a:t>
            </a:r>
            <a:r>
              <a:rPr lang="en-US" sz="2500" b="0" dirty="0" err="1">
                <a:solidFill>
                  <a:schemeClr val="bg1"/>
                </a:solidFill>
                <a:cs typeface="Arial"/>
                <a:sym typeface="Arial"/>
              </a:rPr>
              <a:t>referências</a:t>
            </a:r>
            <a:endParaRPr lang="en-US" sz="2500" b="0" dirty="0">
              <a:solidFill>
                <a:schemeClr val="bg1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40896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38904" y="704850"/>
            <a:ext cx="8663880" cy="3733800"/>
          </a:xfrm>
        </p:spPr>
        <p:txBody>
          <a:bodyPr>
            <a:noAutofit/>
          </a:bodyPr>
          <a:lstStyle/>
          <a:p>
            <a:r>
              <a:rPr lang="pt-BR" sz="1100" dirty="0"/>
              <a:t>Verbete da </a:t>
            </a:r>
            <a:r>
              <a:rPr lang="pt-BR" sz="1100" dirty="0" err="1"/>
              <a:t>Wikipedia</a:t>
            </a:r>
            <a:r>
              <a:rPr lang="pt-BR" sz="1100" dirty="0"/>
              <a:t> sobre Ciência de Dados [</a:t>
            </a:r>
            <a:r>
              <a:rPr lang="pt-BR" sz="1100" u="sng" dirty="0">
                <a:hlinkClick r:id="rId2"/>
              </a:rPr>
              <a:t>https://pt.wikipedia.org/wiki/Ci%C3%AAncia_de_dados</a:t>
            </a:r>
            <a:r>
              <a:rPr lang="pt-BR" sz="1100" dirty="0"/>
              <a:t>]. Acessado em Junho de 2020.</a:t>
            </a:r>
            <a:endParaRPr lang="en-BR" sz="1100" dirty="0"/>
          </a:p>
          <a:p>
            <a:r>
              <a:rPr lang="pt-BR" sz="1100" dirty="0" err="1"/>
              <a:t>Fayyad</a:t>
            </a:r>
            <a:r>
              <a:rPr lang="pt-BR" sz="1100" dirty="0"/>
              <a:t>, U., </a:t>
            </a:r>
            <a:r>
              <a:rPr lang="pt-BR" sz="1100" dirty="0" err="1"/>
              <a:t>Piatetsky</a:t>
            </a:r>
            <a:r>
              <a:rPr lang="pt-BR" sz="1100" dirty="0"/>
              <a:t>-Shapiro, G., &amp; </a:t>
            </a:r>
            <a:r>
              <a:rPr lang="pt-BR" sz="1100" dirty="0" err="1"/>
              <a:t>Smyth</a:t>
            </a:r>
            <a:r>
              <a:rPr lang="pt-BR" sz="1100" dirty="0"/>
              <a:t>, P. (1996). </a:t>
            </a:r>
            <a:r>
              <a:rPr lang="pt-BR" sz="1100" dirty="0" err="1"/>
              <a:t>From</a:t>
            </a:r>
            <a:r>
              <a:rPr lang="pt-BR" sz="1100" dirty="0"/>
              <a:t> Data Mining </a:t>
            </a:r>
            <a:r>
              <a:rPr lang="pt-BR" sz="1100" dirty="0" err="1"/>
              <a:t>to</a:t>
            </a:r>
            <a:r>
              <a:rPr lang="pt-BR" sz="1100" dirty="0"/>
              <a:t> </a:t>
            </a:r>
            <a:r>
              <a:rPr lang="pt-BR" sz="1100" dirty="0" err="1"/>
              <a:t>Knowledge</a:t>
            </a:r>
            <a:r>
              <a:rPr lang="pt-BR" sz="1100" dirty="0"/>
              <a:t> Discovery in </a:t>
            </a:r>
            <a:r>
              <a:rPr lang="pt-BR" sz="1100" dirty="0" err="1"/>
              <a:t>Databases</a:t>
            </a:r>
            <a:r>
              <a:rPr lang="pt-BR" sz="1100" dirty="0"/>
              <a:t>. AI Magazine, 17(3), 37. </a:t>
            </a:r>
            <a:r>
              <a:rPr lang="pt-BR" sz="1100" u="sng" dirty="0">
                <a:hlinkClick r:id="rId3"/>
              </a:rPr>
              <a:t>https://doi.org/10.1609/aimag.v17i3.1230</a:t>
            </a:r>
            <a:r>
              <a:rPr lang="pt-BR" sz="1100" dirty="0"/>
              <a:t> [</a:t>
            </a:r>
            <a:r>
              <a:rPr lang="pt-BR" sz="1100" u="sng" dirty="0">
                <a:hlinkClick r:id="rId4"/>
              </a:rPr>
              <a:t>https://github.com/fbarth/ds-saint-paul/blob/master/references/fay1996.pdf</a:t>
            </a:r>
            <a:r>
              <a:rPr lang="pt-BR" sz="1100" dirty="0"/>
              <a:t>]</a:t>
            </a:r>
            <a:endParaRPr lang="en-BR" sz="1100" dirty="0"/>
          </a:p>
          <a:p>
            <a:r>
              <a:rPr lang="en-US" sz="1100" dirty="0"/>
              <a:t>Mitchell, T. The Discipline of Machine Learning. 2006. </a:t>
            </a:r>
            <a:r>
              <a:rPr lang="pt-BR" sz="1100" u="sng" dirty="0">
                <a:hlinkClick r:id="rId5"/>
              </a:rPr>
              <a:t>http://www.cs.cmu.edu/~tom/pubs/MachineLearning.pdf</a:t>
            </a:r>
            <a:r>
              <a:rPr lang="pt-BR" sz="1100" dirty="0"/>
              <a:t> [</a:t>
            </a:r>
            <a:r>
              <a:rPr lang="pt-BR" sz="1100" u="sng" dirty="0">
                <a:hlinkClick r:id="rId6"/>
              </a:rPr>
              <a:t>https://github.com/fbarth/ds-saint-paul/blob/master/references/MachineLearning.pdf</a:t>
            </a:r>
            <a:r>
              <a:rPr lang="pt-BR" sz="1100" dirty="0"/>
              <a:t>]</a:t>
            </a:r>
            <a:endParaRPr lang="en-BR" sz="1100" dirty="0"/>
          </a:p>
          <a:p>
            <a:r>
              <a:rPr lang="en-US" sz="1100" dirty="0"/>
              <a:t>WICKHAM, Hadley. Tidy Data. </a:t>
            </a:r>
            <a:r>
              <a:rPr lang="en-US" sz="1100" b="1" dirty="0"/>
              <a:t>Journal of Statistical Software</a:t>
            </a:r>
            <a:r>
              <a:rPr lang="en-US" sz="1100" dirty="0"/>
              <a:t>, [</a:t>
            </a:r>
            <a:r>
              <a:rPr lang="en-US" sz="1100" dirty="0" err="1"/>
              <a:t>S.l.</a:t>
            </a:r>
            <a:r>
              <a:rPr lang="en-US" sz="1100" dirty="0"/>
              <a:t>], v. 59, Issue 10, p. 1 - 23, </a:t>
            </a:r>
            <a:r>
              <a:rPr lang="en-US" sz="1100" dirty="0" err="1"/>
              <a:t>sep.</a:t>
            </a:r>
            <a:r>
              <a:rPr lang="en-US" sz="1100" dirty="0"/>
              <a:t> 2014. ISSN 1548-7660. Available at: &lt;</a:t>
            </a:r>
            <a:r>
              <a:rPr lang="en-US" sz="1100" dirty="0">
                <a:hlinkClick r:id="rId7"/>
              </a:rPr>
              <a:t>https://www.jstatsoft.org/v059/i10</a:t>
            </a:r>
            <a:r>
              <a:rPr lang="en-US" sz="1100" dirty="0"/>
              <a:t>&gt;. </a:t>
            </a:r>
            <a:r>
              <a:rPr lang="en-US" sz="1100" dirty="0" err="1"/>
              <a:t>doi:</a:t>
            </a:r>
            <a:r>
              <a:rPr lang="en-US" sz="1100" dirty="0" err="1">
                <a:hlinkClick r:id="rId8"/>
              </a:rPr>
              <a:t>http</a:t>
            </a:r>
            <a:r>
              <a:rPr lang="en-US" sz="1100" dirty="0">
                <a:hlinkClick r:id="rId8"/>
              </a:rPr>
              <a:t>://dx.doi.org/10.18637/jss.v059.i10</a:t>
            </a:r>
            <a:r>
              <a:rPr lang="en-US" sz="1100" dirty="0"/>
              <a:t>. [</a:t>
            </a:r>
            <a:r>
              <a:rPr lang="pt-BR" sz="1100" u="sng" dirty="0">
                <a:hlinkClick r:id="rId9"/>
              </a:rPr>
              <a:t>https://github.com/fbarth/ds-saint-paul/blob/master/references/tidy-data.pdf</a:t>
            </a:r>
            <a:r>
              <a:rPr lang="en-US" sz="1100" dirty="0"/>
              <a:t>]</a:t>
            </a:r>
            <a:endParaRPr lang="en-BR" sz="1100" dirty="0"/>
          </a:p>
          <a:p>
            <a:r>
              <a:rPr lang="en-US" sz="1100" i="1" dirty="0" err="1"/>
              <a:t>Foudational</a:t>
            </a:r>
            <a:r>
              <a:rPr lang="en-US" sz="1100" i="1" dirty="0"/>
              <a:t> Methodology for Data Science. </a:t>
            </a:r>
            <a:r>
              <a:rPr lang="pt-BR" sz="1100" dirty="0"/>
              <a:t>Material que faz parte do curso Data Science </a:t>
            </a:r>
            <a:r>
              <a:rPr lang="pt-BR" sz="1100" dirty="0" err="1"/>
              <a:t>Practitioner</a:t>
            </a:r>
            <a:r>
              <a:rPr lang="pt-BR" sz="1100" dirty="0"/>
              <a:t> da plataforma </a:t>
            </a:r>
            <a:r>
              <a:rPr lang="pt-BR" sz="1100" dirty="0" err="1"/>
              <a:t>Skills</a:t>
            </a:r>
            <a:r>
              <a:rPr lang="pt-BR" sz="1100" dirty="0"/>
              <a:t> </a:t>
            </a:r>
            <a:r>
              <a:rPr lang="pt-BR" sz="1100" dirty="0" err="1"/>
              <a:t>Academy</a:t>
            </a:r>
            <a:r>
              <a:rPr lang="pt-BR" sz="1100" dirty="0"/>
              <a:t> da IBM. </a:t>
            </a:r>
            <a:r>
              <a:rPr lang="pt-BR" sz="1100" u="sng" dirty="0">
                <a:hlinkClick r:id="rId10"/>
              </a:rPr>
              <a:t>https://skills-academy.mylearnerportal.com/</a:t>
            </a:r>
            <a:r>
              <a:rPr lang="pt-BR" sz="1100" dirty="0"/>
              <a:t> [</a:t>
            </a:r>
            <a:r>
              <a:rPr lang="pt-BR" sz="1100" u="sng" dirty="0">
                <a:hlinkClick r:id="rId11"/>
              </a:rPr>
              <a:t>https://github.com/fbarth/ds-saint-paul/blob/master/references/foundational_ds_ibm.PDF</a:t>
            </a:r>
            <a:r>
              <a:rPr lang="pt-BR" sz="1100" dirty="0"/>
              <a:t>]</a:t>
            </a:r>
            <a:endParaRPr lang="en-BR" sz="1100" dirty="0"/>
          </a:p>
          <a:p>
            <a:r>
              <a:rPr lang="pt-BR" sz="1100" dirty="0"/>
              <a:t>Plataforma </a:t>
            </a:r>
            <a:r>
              <a:rPr lang="pt-BR" sz="1100" dirty="0" err="1"/>
              <a:t>Skills</a:t>
            </a:r>
            <a:r>
              <a:rPr lang="pt-BR" sz="1100" dirty="0"/>
              <a:t> </a:t>
            </a:r>
            <a:r>
              <a:rPr lang="pt-BR" sz="1100" dirty="0" err="1"/>
              <a:t>Academy</a:t>
            </a:r>
            <a:r>
              <a:rPr lang="pt-BR" sz="1100" dirty="0"/>
              <a:t> da IBM. </a:t>
            </a:r>
            <a:r>
              <a:rPr lang="pt-BR" sz="1100" u="sng" dirty="0">
                <a:hlinkClick r:id="rId10"/>
              </a:rPr>
              <a:t>https://skills-academy.mylearnerportal.com/</a:t>
            </a:r>
            <a:endParaRPr lang="en-BR" sz="1100" dirty="0"/>
          </a:p>
          <a:p>
            <a:r>
              <a:rPr lang="en-US" sz="1100" dirty="0"/>
              <a:t>Vasant Dhar. 2013. Data science and prediction. </a:t>
            </a:r>
            <a:r>
              <a:rPr lang="en-US" sz="1100" dirty="0" err="1"/>
              <a:t>Commun</a:t>
            </a:r>
            <a:r>
              <a:rPr lang="en-US" sz="1100" dirty="0"/>
              <a:t>. ACM 56, 12 (December 2013), 64–73. </a:t>
            </a:r>
            <a:r>
              <a:rPr lang="en-US" sz="1100" dirty="0" err="1"/>
              <a:t>DOI:https</a:t>
            </a:r>
            <a:r>
              <a:rPr lang="en-US" sz="1100" dirty="0"/>
              <a:t>://</a:t>
            </a:r>
            <a:r>
              <a:rPr lang="en-US" sz="1100" dirty="0" err="1"/>
              <a:t>doi.org</a:t>
            </a:r>
            <a:r>
              <a:rPr lang="en-US" sz="1100" dirty="0"/>
              <a:t>/10.1145/2500499 [</a:t>
            </a:r>
            <a:r>
              <a:rPr lang="pt-BR" sz="1100" u="sng" dirty="0">
                <a:hlinkClick r:id="rId12"/>
              </a:rPr>
              <a:t>https://github.com/fbarth/ds-saint-paul/blob/master/references/ds_prediction.pdf</a:t>
            </a:r>
            <a:r>
              <a:rPr lang="en-US" sz="1100" dirty="0"/>
              <a:t>]</a:t>
            </a:r>
            <a:endParaRPr lang="en-BR" sz="1100" dirty="0"/>
          </a:p>
          <a:p>
            <a:r>
              <a:rPr lang="en-US" sz="1100" dirty="0" err="1"/>
              <a:t>Dua</a:t>
            </a:r>
            <a:r>
              <a:rPr lang="en-US" sz="1100" dirty="0"/>
              <a:t>, D. and Graff, C. (2019). UCI Machine Learning Repository [http://</a:t>
            </a:r>
            <a:r>
              <a:rPr lang="en-US" sz="1100" dirty="0" err="1"/>
              <a:t>archive.ics.uci.edu</a:t>
            </a:r>
            <a:r>
              <a:rPr lang="en-US" sz="1100" dirty="0"/>
              <a:t>/ml]. Irvine, CA: University of California, School of Information and Computer Science.</a:t>
            </a:r>
          </a:p>
          <a:p>
            <a:r>
              <a:rPr lang="en-US" sz="1100" dirty="0"/>
              <a:t>Anaconda. 2020 State of Data Science Report. [</a:t>
            </a:r>
            <a:r>
              <a:rPr lang="pt-BR" sz="1100" u="sng" dirty="0">
                <a:hlinkClick r:id="rId12"/>
              </a:rPr>
              <a:t>https://github.com/fbarth/ds-saint-paul/blob/master/references/anaconda_report.pdf</a:t>
            </a:r>
            <a:r>
              <a:rPr lang="pt-BR" sz="1100" u="sng" dirty="0"/>
              <a:t>]</a:t>
            </a:r>
            <a:endParaRPr lang="en-US" sz="1100" dirty="0"/>
          </a:p>
          <a:p>
            <a:endParaRPr lang="en-US" sz="1000" dirty="0"/>
          </a:p>
          <a:p>
            <a:endParaRPr lang="en-BR" sz="1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referências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8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13</a:t>
            </a:fld>
            <a:endParaRPr lang="pt-BR" dirty="0"/>
          </a:p>
        </p:txBody>
      </p:sp>
      <p:pic>
        <p:nvPicPr>
          <p:cNvPr id="13" name="Picture 6" descr="C:\Users\flavia.ribeiro\Documents\lit-saint-paul-pre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811808"/>
            <a:ext cx="1444745" cy="3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-36512" y="3579862"/>
            <a:ext cx="6048000" cy="915862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noFill/>
            <a:miter lim="400000"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7188">
              <a:buClr>
                <a:srgbClr val="000000"/>
              </a:buClr>
              <a:buFont typeface="Arial"/>
              <a:buNone/>
            </a:pPr>
            <a:r>
              <a:rPr lang="en-US" sz="2500" b="0" dirty="0">
                <a:solidFill>
                  <a:schemeClr val="bg1"/>
                </a:solidFill>
                <a:cs typeface="Arial"/>
                <a:sym typeface="Arial"/>
              </a:rPr>
              <a:t>1. Homework</a:t>
            </a:r>
          </a:p>
        </p:txBody>
      </p:sp>
    </p:spTree>
    <p:extLst>
      <p:ext uri="{BB962C8B-B14F-4D97-AF65-F5344CB8AC3E}">
        <p14:creationId xmlns:p14="http://schemas.microsoft.com/office/powerpoint/2010/main" val="149930547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33350"/>
            <a:ext cx="8368363" cy="495383"/>
          </a:xfrm>
        </p:spPr>
        <p:txBody>
          <a:bodyPr>
            <a:normAutofit fontScale="90000"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7" name="Footer Text"/>
          <p:cNvSpPr txBox="1"/>
          <p:nvPr/>
        </p:nvSpPr>
        <p:spPr>
          <a:xfrm>
            <a:off x="251520" y="699542"/>
            <a:ext cx="8496944" cy="3111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Faça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priorização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dos 3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você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enumerou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pre-work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levando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-se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consideração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metodologia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ideação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discutida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disciplina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Não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esqueça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inserir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documento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já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fornecidas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pre-work.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atividade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deverá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entregue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até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às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23h59 do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27/Ago/2020, via Blackboard. 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9993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33350"/>
            <a:ext cx="8368363" cy="49538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Science</a:t>
            </a:r>
          </a:p>
        </p:txBody>
      </p:sp>
      <p:sp>
        <p:nvSpPr>
          <p:cNvPr id="4" name="Inhaltsplatzhalter 4"/>
          <p:cNvSpPr txBox="1">
            <a:spLocks/>
          </p:cNvSpPr>
          <p:nvPr/>
        </p:nvSpPr>
        <p:spPr>
          <a:xfrm>
            <a:off x="1143000" y="1259115"/>
            <a:ext cx="304800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Objetivos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81000" y="1094779"/>
            <a:ext cx="619899" cy="61989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Inhaltsplatzhalter 4"/>
          <p:cNvSpPr txBox="1">
            <a:spLocks/>
          </p:cNvSpPr>
          <p:nvPr/>
        </p:nvSpPr>
        <p:spPr>
          <a:xfrm>
            <a:off x="1143000" y="2144871"/>
            <a:ext cx="304800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Agenda /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Atividades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81000" y="1980536"/>
            <a:ext cx="619899" cy="619899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" name="Inhaltsplatzhalter 4"/>
          <p:cNvSpPr txBox="1">
            <a:spLocks/>
          </p:cNvSpPr>
          <p:nvPr/>
        </p:nvSpPr>
        <p:spPr>
          <a:xfrm>
            <a:off x="1143000" y="3030629"/>
            <a:ext cx="304800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Principais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referências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81000" y="2866293"/>
            <a:ext cx="619899" cy="619899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4" name="Inhaltsplatzhalter 4"/>
          <p:cNvSpPr txBox="1">
            <a:spLocks/>
          </p:cNvSpPr>
          <p:nvPr/>
        </p:nvSpPr>
        <p:spPr>
          <a:xfrm>
            <a:off x="1143000" y="3916387"/>
            <a:ext cx="304800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Homework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381000" y="3752051"/>
            <a:ext cx="619899" cy="619899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537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8" grpId="0"/>
      <p:bldP spid="9" grpId="0" animBg="1"/>
      <p:bldP spid="11" grpId="0"/>
      <p:bldP spid="12" grpId="0" animBg="1"/>
      <p:bldP spid="14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" y="0"/>
            <a:ext cx="9144000" cy="5143500"/>
          </a:xfrm>
          <a:effectLst>
            <a:glow rad="88900">
              <a:schemeClr val="bg1">
                <a:lumMod val="85000"/>
                <a:alpha val="9000"/>
              </a:schemeClr>
            </a:glow>
            <a:outerShdw blurRad="50800" dist="50800" dir="5400000" algn="ctr" rotWithShape="0">
              <a:srgbClr val="000000">
                <a:alpha val="81000"/>
              </a:srgbClr>
            </a:outerShdw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Propriedade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Intelectual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 Saint Paul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Educacional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8" name="Picture 6" descr="C:\Users\flavia.ribeiro\Documents\lit-saint-paul-pre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811808"/>
            <a:ext cx="1444745" cy="3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-36512" y="3579862"/>
            <a:ext cx="6048000" cy="915862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noFill/>
            <a:miter lim="400000"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7188">
              <a:buClr>
                <a:srgbClr val="000000"/>
              </a:buClr>
              <a:buFont typeface="Arial"/>
              <a:buNone/>
            </a:pPr>
            <a:r>
              <a:rPr lang="en-US" sz="2500" b="0" dirty="0">
                <a:solidFill>
                  <a:schemeClr val="bg1"/>
                </a:solidFill>
                <a:cs typeface="Arial"/>
                <a:sym typeface="Arial"/>
              </a:rPr>
              <a:t>1. </a:t>
            </a:r>
            <a:r>
              <a:rPr lang="en-US" sz="2500" b="0" dirty="0" err="1">
                <a:solidFill>
                  <a:schemeClr val="bg1"/>
                </a:solidFill>
                <a:cs typeface="Arial"/>
                <a:sym typeface="Arial"/>
              </a:rPr>
              <a:t>Objetivos</a:t>
            </a:r>
            <a:endParaRPr lang="en-US" sz="2500" b="0" dirty="0">
              <a:solidFill>
                <a:schemeClr val="bg1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23401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Neste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discutir</a:t>
            </a:r>
            <a:r>
              <a:rPr lang="en-US" dirty="0"/>
              <a:t> e </a:t>
            </a:r>
            <a:r>
              <a:rPr lang="en-US" dirty="0" err="1"/>
              <a:t>vivenciar</a:t>
            </a:r>
            <a:r>
              <a:rPr lang="en-US" dirty="0"/>
              <a:t> </a:t>
            </a:r>
            <a:r>
              <a:rPr lang="en-US" dirty="0" err="1"/>
              <a:t>metodologias</a:t>
            </a:r>
            <a:r>
              <a:rPr lang="en-US" dirty="0"/>
              <a:t>, </a:t>
            </a:r>
            <a:r>
              <a:rPr lang="en-US" dirty="0" err="1"/>
              <a:t>processos</a:t>
            </a:r>
            <a:r>
              <a:rPr lang="en-US" dirty="0"/>
              <a:t>, </a:t>
            </a:r>
            <a:r>
              <a:rPr lang="en-US" dirty="0" err="1"/>
              <a:t>conceitos</a:t>
            </a:r>
            <a:r>
              <a:rPr lang="en-US" dirty="0"/>
              <a:t> e ferramentas </a:t>
            </a:r>
            <a:r>
              <a:rPr lang="en-US" dirty="0" err="1"/>
              <a:t>relacionadas</a:t>
            </a:r>
            <a:r>
              <a:rPr lang="en-US" dirty="0"/>
              <a:t> com a </a:t>
            </a:r>
            <a:r>
              <a:rPr lang="en-US" dirty="0" err="1"/>
              <a:t>prática</a:t>
            </a:r>
            <a:r>
              <a:rPr lang="en-US" dirty="0"/>
              <a:t> de Data Science. </a:t>
            </a:r>
          </a:p>
          <a:p>
            <a:endParaRPr lang="en-US" dirty="0"/>
          </a:p>
          <a:p>
            <a:r>
              <a:rPr lang="en-US" dirty="0" err="1"/>
              <a:t>Ao</a:t>
            </a:r>
            <a:r>
              <a:rPr lang="en-US" dirty="0"/>
              <a:t> final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r>
              <a:rPr lang="en-US" dirty="0"/>
              <a:t>, </a:t>
            </a:r>
            <a:r>
              <a:rPr lang="en-US" dirty="0" err="1"/>
              <a:t>espera</a:t>
            </a:r>
            <a:r>
              <a:rPr lang="en-US" dirty="0"/>
              <a:t>-se que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participante</a:t>
            </a:r>
            <a:r>
              <a:rPr lang="en-US" dirty="0"/>
              <a:t> </a:t>
            </a:r>
            <a:r>
              <a:rPr lang="en-US" dirty="0" err="1"/>
              <a:t>possa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potenciais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de Data Science;</a:t>
            </a:r>
          </a:p>
          <a:p>
            <a:pPr lvl="1"/>
            <a:r>
              <a:rPr lang="en-US" dirty="0" err="1"/>
              <a:t>avaliar</a:t>
            </a:r>
            <a:r>
              <a:rPr lang="en-US" dirty="0"/>
              <a:t> a </a:t>
            </a:r>
            <a:r>
              <a:rPr lang="en-US" dirty="0" err="1"/>
              <a:t>complexidade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acompanhar</a:t>
            </a:r>
            <a:r>
              <a:rPr lang="en-US" dirty="0"/>
              <a:t> a </a:t>
            </a:r>
            <a:r>
              <a:rPr lang="en-US" dirty="0" err="1"/>
              <a:t>execução</a:t>
            </a:r>
            <a:r>
              <a:rPr lang="en-US" dirty="0"/>
              <a:t> dos </a:t>
            </a:r>
            <a:r>
              <a:rPr lang="en-US" dirty="0" err="1"/>
              <a:t>projetos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identificar</a:t>
            </a:r>
            <a:r>
              <a:rPr lang="en-US" dirty="0"/>
              <a:t> skills </a:t>
            </a:r>
            <a:r>
              <a:rPr lang="en-US" dirty="0" err="1"/>
              <a:t>relevantes</a:t>
            </a:r>
            <a:r>
              <a:rPr lang="en-US" dirty="0"/>
              <a:t> para a </a:t>
            </a:r>
            <a:r>
              <a:rPr lang="en-US" dirty="0" err="1"/>
              <a:t>formação</a:t>
            </a:r>
            <a:r>
              <a:rPr lang="en-US" dirty="0"/>
              <a:t> de </a:t>
            </a:r>
            <a:r>
              <a:rPr lang="en-US" dirty="0" err="1"/>
              <a:t>equipes</a:t>
            </a:r>
            <a:r>
              <a:rPr lang="en-US" dirty="0"/>
              <a:t> de Data Science, e;</a:t>
            </a:r>
          </a:p>
          <a:p>
            <a:pPr lvl="1"/>
            <a:r>
              <a:rPr lang="en-US" dirty="0" err="1"/>
              <a:t>interagir</a:t>
            </a:r>
            <a:r>
              <a:rPr lang="en-US" dirty="0"/>
              <a:t> com </a:t>
            </a:r>
            <a:r>
              <a:rPr lang="en-US" dirty="0" err="1"/>
              <a:t>profissionais</a:t>
            </a:r>
            <a:r>
              <a:rPr lang="en-US" dirty="0"/>
              <a:t> </a:t>
            </a:r>
            <a:r>
              <a:rPr lang="en-US" dirty="0" err="1"/>
              <a:t>técnicos</a:t>
            </a:r>
            <a:r>
              <a:rPr lang="en-US" dirty="0"/>
              <a:t> da </a:t>
            </a:r>
            <a:r>
              <a:rPr lang="en-US" dirty="0" err="1"/>
              <a:t>área</a:t>
            </a:r>
            <a:r>
              <a:rPr lang="en-US" dirty="0"/>
              <a:t>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5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93" b="7193"/>
          <a:stretch>
            <a:fillRect/>
          </a:stretch>
        </p:blipFill>
        <p:spPr>
          <a:xfrm>
            <a:off x="0" y="20538"/>
            <a:ext cx="9144000" cy="5143500"/>
          </a:xfrm>
          <a:solidFill>
            <a:schemeClr val="tx2">
              <a:lumMod val="10000"/>
              <a:lumOff val="90000"/>
              <a:alpha val="1000"/>
            </a:schemeClr>
          </a:solidFill>
          <a:effectLst>
            <a:glow>
              <a:schemeClr val="accent1">
                <a:alpha val="36000"/>
              </a:schemeClr>
            </a:glow>
            <a:outerShdw blurRad="50800" dist="50800" dir="5400000" algn="ctr" rotWithShape="0">
              <a:srgbClr val="000000"/>
            </a:outerShdw>
            <a:reflection endPos="65000" dist="50800" dir="5400000" sy="-100000" algn="bl" rotWithShape="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11" name="Picture 6" descr="C:\Users\flavia.ribeiro\Documents\lit-saint-paul-pre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811808"/>
            <a:ext cx="1444745" cy="33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-36512" y="3579862"/>
            <a:ext cx="6048000" cy="915862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>
            <a:noFill/>
            <a:miter lim="400000"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7188">
              <a:buClr>
                <a:srgbClr val="000000"/>
              </a:buClr>
              <a:buFont typeface="Arial"/>
              <a:buNone/>
            </a:pPr>
            <a:r>
              <a:rPr lang="en-US" sz="2500" b="0" dirty="0">
                <a:solidFill>
                  <a:schemeClr val="bg1"/>
                </a:solidFill>
                <a:cs typeface="Arial"/>
                <a:sym typeface="Arial"/>
              </a:rPr>
              <a:t>1. Agenda / </a:t>
            </a:r>
            <a:r>
              <a:rPr lang="en-US" sz="2500" b="0" dirty="0" err="1">
                <a:solidFill>
                  <a:schemeClr val="bg1"/>
                </a:solidFill>
                <a:cs typeface="Arial"/>
                <a:sym typeface="Arial"/>
              </a:rPr>
              <a:t>Atividades</a:t>
            </a:r>
            <a:endParaRPr lang="en-US" sz="2500" b="0" dirty="0">
              <a:solidFill>
                <a:schemeClr val="bg1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7673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133350"/>
            <a:ext cx="8368363" cy="495383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Agendas / </a:t>
            </a:r>
            <a:r>
              <a:rPr lang="en-US" dirty="0" err="1"/>
              <a:t>Atividades</a:t>
            </a:r>
            <a:endParaRPr lang="en-US" dirty="0"/>
          </a:p>
        </p:txBody>
      </p:sp>
      <p:sp>
        <p:nvSpPr>
          <p:cNvPr id="4" name="Inhaltsplatzhalter 4"/>
          <p:cNvSpPr txBox="1">
            <a:spLocks/>
          </p:cNvSpPr>
          <p:nvPr/>
        </p:nvSpPr>
        <p:spPr>
          <a:xfrm>
            <a:off x="1143000" y="1500448"/>
            <a:ext cx="30480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Apresentação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da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turma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81000" y="1255286"/>
            <a:ext cx="619899" cy="61989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Inhaltsplatzhalter 4"/>
          <p:cNvSpPr txBox="1">
            <a:spLocks/>
          </p:cNvSpPr>
          <p:nvPr/>
        </p:nvSpPr>
        <p:spPr>
          <a:xfrm>
            <a:off x="1143000" y="2386205"/>
            <a:ext cx="30480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 Science e Machine Learning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81000" y="2141043"/>
            <a:ext cx="619899" cy="619899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" name="Inhaltsplatzhalter 4"/>
          <p:cNvSpPr txBox="1">
            <a:spLocks/>
          </p:cNvSpPr>
          <p:nvPr/>
        </p:nvSpPr>
        <p:spPr>
          <a:xfrm>
            <a:off x="1143000" y="3164241"/>
            <a:ext cx="30480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Desenvolvendo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um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modelo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preditivo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do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tipo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regressão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81000" y="3026800"/>
            <a:ext cx="619899" cy="619899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4" name="Inhaltsplatzhalter 4"/>
          <p:cNvSpPr txBox="1">
            <a:spLocks/>
          </p:cNvSpPr>
          <p:nvPr/>
        </p:nvSpPr>
        <p:spPr>
          <a:xfrm>
            <a:off x="1143000" y="4049999"/>
            <a:ext cx="30480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Desenvolvendo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um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modelo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preditivo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do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tipo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classificação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81000" y="3912558"/>
            <a:ext cx="619899" cy="619899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7" name="Inhaltsplatzhalter 4"/>
          <p:cNvSpPr txBox="1">
            <a:spLocks/>
          </p:cNvSpPr>
          <p:nvPr/>
        </p:nvSpPr>
        <p:spPr>
          <a:xfrm>
            <a:off x="5701363" y="1349792"/>
            <a:ext cx="304800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Desenvolvendo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um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modelo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descritivo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do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tipo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clustering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939363" y="1255286"/>
            <a:ext cx="619899" cy="61989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0" name="Inhaltsplatzhalter 4"/>
          <p:cNvSpPr txBox="1">
            <a:spLocks/>
          </p:cNvSpPr>
          <p:nvPr/>
        </p:nvSpPr>
        <p:spPr>
          <a:xfrm>
            <a:off x="5701363" y="2343270"/>
            <a:ext cx="30480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Discussão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sobre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Casos de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Uso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939363" y="2141043"/>
            <a:ext cx="619899" cy="619899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23" name="Inhaltsplatzhalter 4"/>
          <p:cNvSpPr txBox="1">
            <a:spLocks/>
          </p:cNvSpPr>
          <p:nvPr/>
        </p:nvSpPr>
        <p:spPr>
          <a:xfrm>
            <a:off x="5701363" y="3229027"/>
            <a:ext cx="30480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Conversa com Armen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Pischdotchian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939363" y="3026800"/>
            <a:ext cx="619899" cy="619899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26" name="Inhaltsplatzhalter 4"/>
          <p:cNvSpPr txBox="1">
            <a:spLocks/>
          </p:cNvSpPr>
          <p:nvPr/>
        </p:nvSpPr>
        <p:spPr>
          <a:xfrm>
            <a:off x="5701363" y="4114785"/>
            <a:ext cx="30480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Fechamento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939363" y="3912558"/>
            <a:ext cx="619899" cy="619899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727599-A637-B34F-8A06-F2CCD746D122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51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8" grpId="0"/>
      <p:bldP spid="9" grpId="0" animBg="1"/>
      <p:bldP spid="11" grpId="0"/>
      <p:bldP spid="12" grpId="0" animBg="1"/>
      <p:bldP spid="14" grpId="0"/>
      <p:bldP spid="15" grpId="0" animBg="1"/>
      <p:bldP spid="17" grpId="0"/>
      <p:bldP spid="18" grpId="0" animBg="1"/>
      <p:bldP spid="20" grpId="0"/>
      <p:bldP spid="21" grpId="0" animBg="1"/>
      <p:bldP spid="23" grpId="0"/>
      <p:bldP spid="24" grpId="0" animBg="1"/>
      <p:bldP spid="26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D38478-A67C-014B-9AB5-3A1151E6AD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71550"/>
            <a:ext cx="426720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Líder Técnico de Data &amp; AI na IBM. Formado em Ciências da Computação e com Doutorado em Engenharia Elétrica pela Escola Politécnica da USP. Tem desenvolvido diversos projetos relacionados com Aprendizagem de Máquina e Inteligência Artificial nas áreas Financeira, Internet, Segurança Pública, Mineração, Recursos Humanos e Educação e Cultura desde 2003. </a:t>
            </a:r>
            <a:endParaRPr lang="en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5800" y="4868864"/>
            <a:ext cx="40386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4868864"/>
            <a:ext cx="5334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B727599-A637-B34F-8A06-F2CCD746D122}" type="slidenum">
              <a:rPr lang="pt-BR" smtClean="0"/>
              <a:pPr>
                <a:spcAft>
                  <a:spcPts val="600"/>
                </a:spcAft>
              </a:pPr>
              <a:t>6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err="1"/>
              <a:t>Apresentação</a:t>
            </a:r>
            <a:r>
              <a:rPr lang="en-US" sz="2600"/>
              <a:t> da </a:t>
            </a:r>
            <a:r>
              <a:rPr lang="en-US" sz="2600" err="1"/>
              <a:t>turma</a:t>
            </a:r>
            <a:endParaRPr lang="en-US" sz="2600"/>
          </a:p>
        </p:txBody>
      </p:sp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C60AAB1-3F8F-DF4A-A096-0805351CB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86"/>
          <a:stretch/>
        </p:blipFill>
        <p:spPr>
          <a:xfrm>
            <a:off x="4553272" y="972000"/>
            <a:ext cx="4267200" cy="3733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3445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5800" y="4868864"/>
            <a:ext cx="40386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4868864"/>
            <a:ext cx="5334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B727599-A637-B34F-8A06-F2CCD746D122}" type="slidenum">
              <a:rPr lang="pt-BR" smtClean="0"/>
              <a:pPr>
                <a:spcAft>
                  <a:spcPts val="600"/>
                </a:spcAft>
              </a:pPr>
              <a:t>7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err="1"/>
              <a:t>Apresentação</a:t>
            </a:r>
            <a:r>
              <a:rPr lang="en-US" sz="2600"/>
              <a:t> da </a:t>
            </a:r>
            <a:r>
              <a:rPr lang="en-US" sz="2600" err="1"/>
              <a:t>turma</a:t>
            </a:r>
            <a:endParaRPr lang="en-US" sz="2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9E0ECE-F013-F447-B730-74624613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2" y="920310"/>
            <a:ext cx="1017488" cy="98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0AB52C-3361-E34B-A7AB-A3AD78F4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02" y="855161"/>
            <a:ext cx="1152128" cy="1114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ADB671-73B6-E449-B519-37265D0C1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41" y="869835"/>
            <a:ext cx="1152128" cy="1114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A33F5D-9B04-8849-9E87-7557DA047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10" y="2067464"/>
            <a:ext cx="1177431" cy="1139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43712F-B704-E748-A090-3F1F295F8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594" y="2121161"/>
            <a:ext cx="1179812" cy="1141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582C8A-18A7-CB43-9CA4-6A5FFF13F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413" y="901079"/>
            <a:ext cx="1159464" cy="11220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6FBF5E-FC9D-FE49-BAE4-38F081D1A0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1556" y="922291"/>
            <a:ext cx="1122077" cy="1085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02CDE5-7B7F-7F41-9CD0-B9439605B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1938" y="2101063"/>
            <a:ext cx="1142713" cy="11058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827B7B-C5CD-A14E-8D27-663855B2B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4670" y="2111195"/>
            <a:ext cx="1142713" cy="1105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749055-B042-F341-82F4-E6D7834066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9899" y="2139712"/>
            <a:ext cx="1095798" cy="1060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2E5F1C-A13A-C740-9667-96CDA33313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466" y="3410480"/>
            <a:ext cx="1144007" cy="11071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71268B-E738-434D-9C1D-52D3A0F349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3948" y="3465194"/>
            <a:ext cx="1099491" cy="10640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D04A87-CD08-8B47-B20A-E22AF2BA1E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5264" y="2166854"/>
            <a:ext cx="1094403" cy="105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970D27-6B5F-D14E-B91B-70ABB6D76B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3734" y="3462652"/>
            <a:ext cx="1123649" cy="10874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F8F5BE-EADB-054F-A442-FEC191976B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37678" y="3445278"/>
            <a:ext cx="1159555" cy="11221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102428-A25A-1645-A261-790E0F4914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2163" y="937260"/>
            <a:ext cx="1122077" cy="10858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8B5CEF-1688-944D-AB1B-BB6A45CE2F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40286" y="922291"/>
            <a:ext cx="1122077" cy="10858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5059D6E-D907-CA4C-9A3E-93B4B8339B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57528" y="3433806"/>
            <a:ext cx="1179812" cy="11417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240332-F3D6-774C-8975-1ECCEE3B4FC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92616" y="3435907"/>
            <a:ext cx="1078704" cy="108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1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D38478-A67C-014B-9AB5-3A1151E6AD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71550"/>
            <a:ext cx="8382000" cy="3733800"/>
          </a:xfrm>
        </p:spPr>
        <p:txBody>
          <a:bodyPr>
            <a:normAutofit/>
          </a:bodyPr>
          <a:lstStyle/>
          <a:p>
            <a:r>
              <a:rPr lang="en-BR" dirty="0"/>
              <a:t>Aprendizagem de Máquina</a:t>
            </a:r>
          </a:p>
          <a:p>
            <a:endParaRPr lang="en-BR" dirty="0"/>
          </a:p>
          <a:p>
            <a:r>
              <a:rPr lang="en-BR" dirty="0"/>
              <a:t>Processo de Descoberta de Conhecimento</a:t>
            </a:r>
          </a:p>
          <a:p>
            <a:endParaRPr lang="en-BR" dirty="0"/>
          </a:p>
          <a:p>
            <a:r>
              <a:rPr lang="en-BR" dirty="0"/>
              <a:t>Infra-estrutura, ferramentas, processos e pessoas</a:t>
            </a:r>
          </a:p>
          <a:p>
            <a:endParaRPr lang="en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95800" y="4868864"/>
            <a:ext cx="40386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Propriedade Intelectual de Saint Paul Educacional Ltda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4868864"/>
            <a:ext cx="5334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B727599-A637-B34F-8A06-F2CCD746D122}" type="slidenum">
              <a:rPr lang="pt-BR" smtClean="0"/>
              <a:pPr>
                <a:spcAft>
                  <a:spcPts val="600"/>
                </a:spcAft>
              </a:pPr>
              <a:t>8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Data Science 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46603096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LIT 2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27AAE1"/>
      </a:accent1>
      <a:accent2>
        <a:srgbClr val="25B6F2"/>
      </a:accent2>
      <a:accent3>
        <a:srgbClr val="29CEF5"/>
      </a:accent3>
      <a:accent4>
        <a:srgbClr val="A6CE38"/>
      </a:accent4>
      <a:accent5>
        <a:srgbClr val="D7DF41"/>
      </a:accent5>
      <a:accent6>
        <a:srgbClr val="FEFB00"/>
      </a:accent6>
      <a:hlink>
        <a:srgbClr val="F49100"/>
      </a:hlink>
      <a:folHlink>
        <a:srgbClr val="85DFD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Slide Template 2018_17_9_v.3 modelo" id="{6AFA67F1-F09D-7748-8E88-32022BE520CC}" vid="{CD776929-1595-6F4D-8E75-BF05016491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914</Words>
  <Application>Microsoft Macintosh PowerPoint</Application>
  <PresentationFormat>On-screen Show (16:9)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</vt:lpstr>
      <vt:lpstr>Default Theme</vt:lpstr>
      <vt:lpstr>PowerPoint Presentation</vt:lpstr>
      <vt:lpstr>Data Science</vt:lpstr>
      <vt:lpstr>PowerPoint Presentation</vt:lpstr>
      <vt:lpstr>Objetivos</vt:lpstr>
      <vt:lpstr>PowerPoint Presentation</vt:lpstr>
      <vt:lpstr>Agendas / Atividades</vt:lpstr>
      <vt:lpstr>Apresentação da turma</vt:lpstr>
      <vt:lpstr>Apresentação da turma</vt:lpstr>
      <vt:lpstr>Data Science e Machine Learning</vt:lpstr>
      <vt:lpstr>Desenvolvendo Modelos</vt:lpstr>
      <vt:lpstr>Discussão sobre Casos de Uso</vt:lpstr>
      <vt:lpstr>PowerPoint Presentation</vt:lpstr>
      <vt:lpstr>Principais referências</vt:lpstr>
      <vt:lpstr>PowerPoint Presentation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2020-07-22T19:26:28Z</dcterms:created>
  <dcterms:modified xsi:type="dcterms:W3CDTF">2020-07-27T20:20:03Z</dcterms:modified>
</cp:coreProperties>
</file>